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28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7" r:id="rId21"/>
    <p:sldId id="318" r:id="rId22"/>
    <p:sldId id="322" r:id="rId23"/>
    <p:sldId id="330" r:id="rId24"/>
    <p:sldId id="331" r:id="rId25"/>
    <p:sldId id="338" r:id="rId26"/>
    <p:sldId id="339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3416" autoAdjust="0"/>
  </p:normalViewPr>
  <p:slideViewPr>
    <p:cSldViewPr>
      <p:cViewPr>
        <p:scale>
          <a:sx n="100" d="100"/>
          <a:sy n="100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72"/>
          <c:y val="2.03619909502262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56"/>
          <c:w val="0.51224105461393621"/>
          <c:h val="0.38461538461538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Земельный налог</c:v>
                </c:pt>
                <c:pt idx="2">
                  <c:v>Налог на имущество физическиз лиц</c:v>
                </c:pt>
                <c:pt idx="3">
                  <c:v>Продажа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1.2999999999999999E-2</c:v>
                </c:pt>
                <c:pt idx="1">
                  <c:v>0.56899999999999995</c:v>
                </c:pt>
                <c:pt idx="2">
                  <c:v>5.5E-2</c:v>
                </c:pt>
                <c:pt idx="3">
                  <c:v>0.36299999999999999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8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 formatCode="0.0%">
                  <c:v>0.77800000000000002</c:v>
                </c:pt>
                <c:pt idx="1">
                  <c:v>6.2E-2</c:v>
                </c:pt>
                <c:pt idx="2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86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1096.2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86.8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50603136"/>
        <c:axId val="50604672"/>
        <c:axId val="0"/>
      </c:bar3DChart>
      <c:catAx>
        <c:axId val="506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50604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60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0603136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0.48</c:v>
                </c:pt>
                <c:pt idx="1">
                  <c:v>0.05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0.41</c:v>
                </c:pt>
                <c:pt idx="5">
                  <c:v>5.5E-2</c:v>
                </c:pt>
                <c:pt idx="6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3169664"/>
        <c:axId val="65634304"/>
        <c:axId val="0"/>
      </c:bar3DChart>
      <c:catAx>
        <c:axId val="63169664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65634304"/>
        <c:crosses val="autoZero"/>
        <c:auto val="1"/>
        <c:lblAlgn val="ctr"/>
        <c:lblOffset val="100"/>
        <c:noMultiLvlLbl val="0"/>
      </c:catAx>
      <c:valAx>
        <c:axId val="65634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3169664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2/27/2023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2/27/2023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2/27/2023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2/27/2023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-1" y="0"/>
            <a:ext cx="9144001" cy="906735"/>
          </a:xfrm>
        </p:spPr>
        <p:txBody>
          <a:bodyPr lIns="0" rIns="18288"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Бюджет 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ОТЧЕТУ ОБ ИСПОЛНЕНИИ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ШЕВЕЛЕВСКОГО </a:t>
            </a:r>
            <a:r>
              <a:rPr lang="ru-RU" b="1" dirty="0">
                <a:solidFill>
                  <a:srgbClr val="008000"/>
                </a:solidFill>
              </a:rPr>
              <a:t>СЕЛЬСОВЕТА </a:t>
            </a:r>
            <a:r>
              <a:rPr lang="ru-RU" b="1" dirty="0" smtClean="0">
                <a:solidFill>
                  <a:srgbClr val="008000"/>
                </a:solidFill>
              </a:rPr>
              <a:t>ЗА </a:t>
            </a:r>
            <a:r>
              <a:rPr lang="ru-RU" b="1" dirty="0" smtClean="0">
                <a:solidFill>
                  <a:srgbClr val="008000"/>
                </a:solidFill>
              </a:rPr>
              <a:t>2021 </a:t>
            </a:r>
            <a:r>
              <a:rPr lang="ru-RU" b="1" dirty="0" smtClean="0">
                <a:solidFill>
                  <a:srgbClr val="008000"/>
                </a:solidFill>
              </a:rPr>
              <a:t>ГОД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56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ШЕВЕЛЕВСКОГО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1042988" y="3933825"/>
            <a:ext cx="6985000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2020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 smtClean="0">
                  <a:cs typeface="+mn-cs"/>
                </a:rPr>
                <a:t>                           Доходы                       </a:t>
              </a:r>
              <a:r>
                <a:rPr lang="ru-RU" dirty="0">
                  <a:cs typeface="+mn-cs"/>
                </a:rPr>
                <a:t>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                           2132,1                         2374,6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– </a:t>
              </a:r>
              <a:r>
                <a:rPr lang="ru-RU" b="1" dirty="0" smtClean="0">
                  <a:cs typeface="+mn-cs"/>
                </a:rPr>
                <a:t>242,5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«ШЕВЕЛЕВСКИЙ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2021 год</a:t>
            </a:r>
            <a:endParaRPr lang="ru-RU" altLang="ru-RU" sz="2400" b="1" i="1" dirty="0" smtClean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«БШЕВЕЛЕВСКИЙ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2021 </a:t>
            </a:r>
            <a:r>
              <a:rPr lang="ru-RU" sz="1600" dirty="0" smtClean="0">
                <a:latin typeface="Arial" charset="0"/>
              </a:rPr>
              <a:t>год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</a:t>
            </a:r>
            <a:r>
              <a:rPr lang="ru-RU" sz="1200" b="1" dirty="0" smtClean="0">
                <a:solidFill>
                  <a:srgbClr val="0000CC"/>
                </a:solidFill>
              </a:rPr>
              <a:t>год – 452,9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</a:t>
            </a:r>
            <a:r>
              <a:rPr lang="ru-RU" sz="1200" b="1" dirty="0" smtClean="0">
                <a:solidFill>
                  <a:srgbClr val="0000CC"/>
                </a:solidFill>
              </a:rPr>
              <a:t>год – 12,7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</a:t>
            </a:r>
            <a:r>
              <a:rPr lang="ru-RU" sz="1200" b="1" dirty="0" smtClean="0">
                <a:solidFill>
                  <a:srgbClr val="0000CC"/>
                </a:solidFill>
              </a:rPr>
              <a:t>год – 397,1 (87,7%)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 smtClean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2021 год   </a:t>
            </a:r>
            <a:r>
              <a:rPr lang="ru-RU" sz="1200" b="1" dirty="0" smtClean="0">
                <a:solidFill>
                  <a:srgbClr val="0000CC"/>
                </a:solidFill>
              </a:rPr>
              <a:t>– 43,1 (9,5%)</a:t>
            </a:r>
            <a:endParaRPr lang="ru-RU" sz="1200" b="1" dirty="0">
              <a:solidFill>
                <a:srgbClr val="0000CC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4263413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ШЕВЕЛЕВСКОГО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</a:t>
            </a:r>
            <a:r>
              <a:rPr lang="ru-RU" altLang="ru-RU" sz="2400" b="1" dirty="0" smtClean="0">
                <a:latin typeface="Arial" charset="0"/>
              </a:rPr>
              <a:t>2021 </a:t>
            </a:r>
            <a:r>
              <a:rPr lang="ru-RU" altLang="ru-RU" sz="2400" b="1" dirty="0" smtClean="0">
                <a:latin typeface="Arial" charset="0"/>
              </a:rPr>
              <a:t>году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473225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В 2020 </a:t>
            </a:r>
            <a:r>
              <a:rPr lang="ru-RU" sz="2400" dirty="0" err="1" smtClean="0">
                <a:latin typeface="Arial" charset="0"/>
              </a:rPr>
              <a:t>годУ</a:t>
            </a:r>
            <a:r>
              <a:rPr lang="ru-RU" sz="2400" dirty="0" smtClean="0">
                <a:latin typeface="Arial" charset="0"/>
              </a:rPr>
              <a:t/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55502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ШЕВЕЛЕВСКОГО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2021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году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16809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шевелевского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В 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2021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годУ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8043637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9,2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шевелевского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В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2021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годУ</a:t>
            </a:r>
            <a:endParaRPr lang="ru-RU" altLang="ru-RU" sz="1800" b="1" dirty="0" smtClean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230203"/>
            <a:ext cx="4412612" cy="30259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2021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575469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30965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2020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0,0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2020 год </a:t>
            </a:r>
            <a:r>
              <a:rPr lang="ru-RU" sz="1200" dirty="0"/>
              <a:t>– 0</a:t>
            </a:r>
            <a:r>
              <a:rPr lang="ru-RU" sz="1200" dirty="0" smtClean="0"/>
              <a:t>,0 </a:t>
            </a:r>
            <a:r>
              <a:rPr lang="ru-RU" sz="1200" dirty="0"/>
              <a:t>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2242332"/>
            <a:ext cx="75009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Установить объем муниципального долга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Шевелевского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сельсовета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Обоянского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района Курской области при осуществлении муниципальных заимствований не должен превышать следующие значения: в </a:t>
            </a:r>
            <a:r>
              <a:rPr lang="ru-RU" sz="1600" dirty="0" smtClean="0">
                <a:solidFill>
                  <a:srgbClr val="0000FF"/>
                </a:solidFill>
                <a:latin typeface="Arial"/>
                <a:ea typeface="Times New Roman"/>
              </a:rPr>
              <a:t>2021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году до </a:t>
            </a:r>
            <a:r>
              <a:rPr lang="ru-RU" sz="1600" dirty="0" smtClean="0">
                <a:solidFill>
                  <a:srgbClr val="0000FF"/>
                </a:solidFill>
                <a:latin typeface="Arial"/>
                <a:ea typeface="Times New Roman"/>
              </a:rPr>
              <a:t>365 504,16 рублей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2022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0,00 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endParaRPr lang="ru-RU" sz="1600" dirty="0">
              <a:solidFill>
                <a:srgbClr val="0000FF"/>
              </a:solidFill>
            </a:endParaRPr>
          </a:p>
          <a:p>
            <a:pPr algn="just" eaLnBrk="0" hangingPunct="0"/>
            <a:r>
              <a:rPr lang="ru-RU" sz="1200" dirty="0" smtClean="0">
                <a:solidFill>
                  <a:srgbClr val="91581F"/>
                </a:solidFill>
                <a:cs typeface="Times New Roman" pitchFamily="18" charset="0"/>
              </a:rPr>
              <a:t>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Шевелевского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2021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2023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35608"/>
              </p:ext>
            </p:extLst>
          </p:nvPr>
        </p:nvGraphicFramePr>
        <p:xfrm>
          <a:off x="381000" y="1371600"/>
          <a:ext cx="8534400" cy="50292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1066,1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Шевелевского сельсовета Обоянского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Шевелевского сельсовета Обоянского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306268,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Шевелево</a:t>
            </a:r>
            <a:r>
              <a:rPr lang="ru-RU" sz="2000" dirty="0" smtClean="0"/>
              <a:t>, ул. Молодежная, д. 18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Шевелевского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3-24-35;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ru-RU" sz="2000" dirty="0" smtClean="0"/>
              <a:t>32435</a:t>
            </a:r>
            <a:r>
              <a:rPr lang="en-US" sz="2000" dirty="0" err="1" smtClean="0"/>
              <a:t>sovet@mail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ШЕВЕЛЕВСКОГО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15672" cy="47244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</a:t>
            </a:r>
            <a:r>
              <a:rPr lang="ru-RU" dirty="0" smtClean="0"/>
              <a:t>2021-2023 </a:t>
            </a:r>
            <a:r>
              <a:rPr lang="ru-RU" dirty="0" smtClean="0"/>
              <a:t>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</a:t>
            </a:r>
            <a:r>
              <a:rPr lang="ru-RU" sz="2900" dirty="0" smtClean="0">
                <a:solidFill>
                  <a:srgbClr val="FF0000"/>
                </a:solidFill>
              </a:rPr>
              <a:t>2021 </a:t>
            </a:r>
            <a:r>
              <a:rPr lang="ru-RU" sz="2900" dirty="0" smtClean="0">
                <a:solidFill>
                  <a:srgbClr val="FF0000"/>
                </a:solidFill>
              </a:rPr>
              <a:t>год и плановый период </a:t>
            </a:r>
            <a:r>
              <a:rPr lang="ru-RU" sz="2900" dirty="0" smtClean="0">
                <a:solidFill>
                  <a:srgbClr val="FF0000"/>
                </a:solidFill>
              </a:rPr>
              <a:t>2022 </a:t>
            </a:r>
            <a:r>
              <a:rPr lang="ru-RU" sz="2900" dirty="0" smtClean="0">
                <a:solidFill>
                  <a:srgbClr val="FF0000"/>
                </a:solidFill>
              </a:rPr>
              <a:t>и </a:t>
            </a:r>
            <a:r>
              <a:rPr lang="ru-RU" sz="2900" dirty="0" smtClean="0">
                <a:solidFill>
                  <a:srgbClr val="FF0000"/>
                </a:solidFill>
              </a:rPr>
              <a:t>2023 </a:t>
            </a:r>
            <a:r>
              <a:rPr lang="ru-RU" sz="2900" dirty="0" smtClean="0">
                <a:solidFill>
                  <a:srgbClr val="FF0000"/>
                </a:solidFill>
              </a:rPr>
              <a:t>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1980</Words>
  <Application>Microsoft Office PowerPoint</Application>
  <PresentationFormat>Экран (4:3)</PresentationFormat>
  <Paragraphs>222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ШЕВЕЛЕВСКОГО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2021-2023 ГОДЫ.</vt:lpstr>
      <vt:lpstr>Презентация PowerPoint</vt:lpstr>
      <vt:lpstr>ЭТАПЫ СОСТАВЛЕНИЯ И УТВЕРЖДЕНИЯ БЮДЖЕТА ШЕВЕЛЕВСКОГО сельсовета </vt:lpstr>
      <vt:lpstr>Сбалансированность бюджета</vt:lpstr>
      <vt:lpstr>Доходы бюджета муниципального образования  «ШЕВЕЛЕВСКИЙ сельсовет» обоянского района  Курской области          </vt:lpstr>
      <vt:lpstr>Бюджетообразующие (основные) налоги бюджета поселения на 2021 год</vt:lpstr>
      <vt:lpstr>Структура налоговых и неналоговых доходов бюджета муниципального образования «БШЕВЕЛЕВСКИЙ сельсовет» обоянского района Курской области  тыс.рублей 2021 год</vt:lpstr>
      <vt:lpstr>Межбюджетные трансферты </vt:lpstr>
      <vt:lpstr>Структура безвозмездных поступлений в   бюджет ШЕВЕЛЕВСКОГО сельсовета обоянского района Курской области  в 2021 году</vt:lpstr>
      <vt:lpstr>Безвозмездные поступления в бюджет Башкатовского сельсовета обоянского района Курской области В 2020 годУ тыс.рублей  </vt:lpstr>
      <vt:lpstr>Расходы местного  бюджета </vt:lpstr>
      <vt:lpstr>Структура расходов бюджета ШЕВЕЛЕВСКОГО сельсовета обоянского района Курской области в 2021 году</vt:lpstr>
      <vt:lpstr>Основные мероприятия развития жилищно-коммунального хозяйства шевелевского сельсовета обоянского района Курской области  В  2021 годУ»</vt:lpstr>
      <vt:lpstr>Расходы на реализацию первичных мер пожарной безопасности на территории шевелевского сельсовета обоянского района Курской области В 2021 годУ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256</cp:revision>
  <cp:lastPrinted>2013-10-03T09:30:52Z</cp:lastPrinted>
  <dcterms:created xsi:type="dcterms:W3CDTF">2011-01-26T13:13:38Z</dcterms:created>
  <dcterms:modified xsi:type="dcterms:W3CDTF">2023-02-27T05:37:01Z</dcterms:modified>
</cp:coreProperties>
</file>