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4037" r:id="rId2"/>
  </p:sldMasterIdLst>
  <p:notesMasterIdLst>
    <p:notesMasterId r:id="rId28"/>
  </p:notesMasterIdLst>
  <p:sldIdLst>
    <p:sldId id="328" r:id="rId3"/>
    <p:sldId id="336" r:id="rId4"/>
    <p:sldId id="340" r:id="rId5"/>
    <p:sldId id="341" r:id="rId6"/>
    <p:sldId id="342" r:id="rId7"/>
    <p:sldId id="332" r:id="rId8"/>
    <p:sldId id="333" r:id="rId9"/>
    <p:sldId id="334" r:id="rId10"/>
    <p:sldId id="335" r:id="rId11"/>
    <p:sldId id="324" r:id="rId12"/>
    <p:sldId id="306" r:id="rId13"/>
    <p:sldId id="308" r:id="rId14"/>
    <p:sldId id="309" r:id="rId15"/>
    <p:sldId id="310" r:id="rId16"/>
    <p:sldId id="311" r:id="rId17"/>
    <p:sldId id="312" r:id="rId18"/>
    <p:sldId id="313" r:id="rId19"/>
    <p:sldId id="315" r:id="rId20"/>
    <p:sldId id="317" r:id="rId21"/>
    <p:sldId id="318" r:id="rId22"/>
    <p:sldId id="322" r:id="rId23"/>
    <p:sldId id="330" r:id="rId24"/>
    <p:sldId id="331" r:id="rId25"/>
    <p:sldId id="338" r:id="rId26"/>
    <p:sldId id="339" r:id="rId27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A2705"/>
    <a:srgbClr val="99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83416" autoAdjust="0"/>
  </p:normalViewPr>
  <p:slideViewPr>
    <p:cSldViewPr>
      <p:cViewPr>
        <p:scale>
          <a:sx n="100" d="100"/>
          <a:sy n="100" d="100"/>
        </p:scale>
        <p:origin x="-51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image" Target="../media/image10.jpe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2.xlsx"/><Relationship Id="rId1" Type="http://schemas.openxmlformats.org/officeDocument/2006/relationships/image" Target="../media/image9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2022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8794726930320172"/>
          <c:y val="2.0361990950226252E-2"/>
        </c:manualLayout>
      </c:layout>
      <c:overlay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679849340866296E-2"/>
          <c:y val="0.36877828054298656"/>
          <c:w val="0.51224105461393621"/>
          <c:h val="0.384615384615384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Земельный налог</c:v>
                </c:pt>
                <c:pt idx="2">
                  <c:v>Налог на имущество физическиз лиц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9.7000000000000003E-3</c:v>
                </c:pt>
                <c:pt idx="1">
                  <c:v>0.23400000000000001</c:v>
                </c:pt>
                <c:pt idx="2">
                  <c:v>2.53E-2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2022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43111111111111111"/>
          <c:y val="1.9950124688279308E-2"/>
        </c:manualLayout>
      </c:layout>
      <c:overlay val="0"/>
    </c:title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г.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3"/>
                <c:pt idx="0">
                  <c:v>Дотация </c:v>
                </c:pt>
                <c:pt idx="1">
                  <c:v>Субвенция</c:v>
                </c:pt>
                <c:pt idx="2">
                  <c:v>Субсидии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3"/>
                <c:pt idx="0">
                  <c:v>0.70340000000000003</c:v>
                </c:pt>
                <c:pt idx="1">
                  <c:v>0.08</c:v>
                </c:pt>
                <c:pt idx="2">
                  <c:v>0.21659999999999999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3"/>
                <c:pt idx="0">
                  <c:v>Дотация </c:v>
                </c:pt>
                <c:pt idx="1">
                  <c:v>Субвенция</c:v>
                </c:pt>
                <c:pt idx="2">
                  <c:v>Субсидии</c:v>
                </c:pt>
              </c:strCache>
            </c:strRef>
          </c:cat>
          <c:val>
            <c:numRef>
              <c:f>Лист1!$C$2:$C$6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3"/>
                <c:pt idx="0">
                  <c:v>Дотация </c:v>
                </c:pt>
                <c:pt idx="1">
                  <c:v>Субвенция</c:v>
                </c:pt>
                <c:pt idx="2">
                  <c:v>Субсидии</c:v>
                </c:pt>
              </c:strCache>
            </c:strRef>
          </c:cat>
          <c:val>
            <c:numRef>
              <c:f>Лист1!$D$2:$D$6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blipFill>
          <a:blip xmlns:r="http://schemas.openxmlformats.org/officeDocument/2006/relationships" r:embed="rId1"/>
          <a:tile tx="0" ty="0" sx="100000" sy="100000" flip="none" algn="tl"/>
        </a:blipFill>
        <a:ln w="25381">
          <a:noFill/>
        </a:ln>
      </c:spPr>
    </c:plotArea>
    <c:legend>
      <c:legendPos val="r"/>
      <c:overlay val="0"/>
    </c:legend>
    <c:plotVisOnly val="1"/>
    <c:dispBlanksAs val="zero"/>
    <c:showDLblsOverMax val="0"/>
  </c:chart>
  <c:spPr>
    <a:solidFill>
      <a:srgbClr val="0070C0"/>
    </a:solidFill>
  </c:spPr>
  <c:txPr>
    <a:bodyPr/>
    <a:lstStyle/>
    <a:p>
      <a:pPr>
        <a:defRPr sz="1799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hPercent val="99"/>
      <c:rotY val="15"/>
      <c:depthPercent val="7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1111111111111"/>
          <c:y val="2.8776978417266286E-2"/>
          <c:w val="0.53968253968253954"/>
          <c:h val="0.839328537170263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Дотация</c:v>
                </c:pt>
              </c:strCache>
            </c:strRef>
          </c:tx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813.6</c:v>
                </c:pt>
                <c:pt idx="1">
                  <c:v>166.4</c:v>
                </c:pt>
                <c:pt idx="2">
                  <c:v>153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92.5</c:v>
                </c:pt>
                <c:pt idx="1">
                  <c:v>95.5</c:v>
                </c:pt>
                <c:pt idx="2">
                  <c:v>98.9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250.5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gapDepth val="50"/>
        <c:shape val="box"/>
        <c:axId val="101235712"/>
        <c:axId val="101237504"/>
        <c:axId val="0"/>
      </c:bar3DChart>
      <c:catAx>
        <c:axId val="101235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01237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1237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01235712"/>
        <c:crosses val="autoZero"/>
        <c:crossBetween val="between"/>
        <c:majorUnit val="1000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Жилищнр-коммунальное хозяйство</c:v>
                </c:pt>
                <c:pt idx="4">
                  <c:v>Культура</c:v>
                </c:pt>
                <c:pt idx="5">
                  <c:v>Социальное обеспечение</c:v>
                </c:pt>
                <c:pt idx="6">
                  <c:v>Физкультура и спорт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0.48</c:v>
                </c:pt>
                <c:pt idx="1">
                  <c:v>0.05</c:v>
                </c:pt>
                <c:pt idx="2">
                  <c:v>1E-3</c:v>
                </c:pt>
                <c:pt idx="3">
                  <c:v>3.0000000000000001E-3</c:v>
                </c:pt>
                <c:pt idx="4">
                  <c:v>0.41</c:v>
                </c:pt>
                <c:pt idx="5">
                  <c:v>5.5E-2</c:v>
                </c:pt>
                <c:pt idx="6">
                  <c:v>1E-3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Жилищнр-коммунальное хозяйство</c:v>
                </c:pt>
                <c:pt idx="4">
                  <c:v>Культура</c:v>
                </c:pt>
                <c:pt idx="5">
                  <c:v>Социальное обеспечение</c:v>
                </c:pt>
                <c:pt idx="6">
                  <c:v>Физкультура и спорт</c:v>
                </c:pt>
              </c:strCache>
            </c:strRef>
          </c:cat>
          <c:val>
            <c:numRef>
              <c:f>Лист1!$C$2:$C$8</c:f>
              <c:numCache>
                <c:formatCode>0.00%</c:formatCode>
                <c:ptCount val="7"/>
                <c:pt idx="0">
                  <c:v>0.58599999999999997</c:v>
                </c:pt>
                <c:pt idx="1">
                  <c:v>0.13</c:v>
                </c:pt>
                <c:pt idx="2">
                  <c:v>1E-3</c:v>
                </c:pt>
                <c:pt idx="3">
                  <c:v>1E-3</c:v>
                </c:pt>
                <c:pt idx="4">
                  <c:v>0.28000000000000003</c:v>
                </c:pt>
                <c:pt idx="5">
                  <c:v>1E-3</c:v>
                </c:pt>
                <c:pt idx="6">
                  <c:v>1E-3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Жилищнр-коммунальное хозяйство</c:v>
                </c:pt>
                <c:pt idx="4">
                  <c:v>Культура</c:v>
                </c:pt>
                <c:pt idx="5">
                  <c:v>Социальное обеспечение</c:v>
                </c:pt>
                <c:pt idx="6">
                  <c:v>Физкультура и спорт</c:v>
                </c:pt>
              </c:strCache>
            </c:strRef>
          </c:cat>
          <c:val>
            <c:numRef>
              <c:f>Лист1!$D$2:$D$8</c:f>
              <c:numCache>
                <c:formatCode>0.00%</c:formatCode>
                <c:ptCount val="7"/>
                <c:pt idx="0">
                  <c:v>0.58599999999999997</c:v>
                </c:pt>
                <c:pt idx="1">
                  <c:v>0.13</c:v>
                </c:pt>
                <c:pt idx="2">
                  <c:v>1E-3</c:v>
                </c:pt>
                <c:pt idx="3">
                  <c:v>1E-3</c:v>
                </c:pt>
                <c:pt idx="4">
                  <c:v>0.28000000000000003</c:v>
                </c:pt>
                <c:pt idx="5">
                  <c:v>1E-3</c:v>
                </c:pt>
                <c:pt idx="6">
                  <c:v>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02048128"/>
        <c:axId val="102049664"/>
        <c:axId val="0"/>
      </c:bar3DChart>
      <c:catAx>
        <c:axId val="102048128"/>
        <c:scaling>
          <c:orientation val="minMax"/>
        </c:scaling>
        <c:delete val="0"/>
        <c:axPos val="b"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899"/>
            </a:pPr>
            <a:endParaRPr lang="ru-RU"/>
          </a:p>
        </c:txPr>
        <c:crossAx val="102049664"/>
        <c:crosses val="autoZero"/>
        <c:auto val="1"/>
        <c:lblAlgn val="ctr"/>
        <c:lblOffset val="100"/>
        <c:noMultiLvlLbl val="0"/>
      </c:catAx>
      <c:valAx>
        <c:axId val="10204966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02048128"/>
        <c:crosses val="autoZero"/>
        <c:crossBetween val="between"/>
      </c:valAx>
      <c:spPr>
        <a:noFill/>
        <a:ln w="25385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C9C6D-6A51-4247-87A4-1575277B074F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627A623-F456-49E6-9CEE-DAA3672B5407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ru-RU" sz="2000" b="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Составление проекта бюджета</a:t>
          </a:r>
          <a:endParaRPr lang="ru-RU" sz="2000" b="0" dirty="0">
            <a:solidFill>
              <a:schemeClr val="accent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3C58825-5F4F-41D0-8178-5355F73EDE80}" type="parTrans" cxnId="{CD932D36-ABBF-4337-950C-C43E95D7B95B}">
      <dgm:prSet/>
      <dgm:spPr/>
      <dgm:t>
        <a:bodyPr/>
        <a:lstStyle/>
        <a:p>
          <a:endParaRPr lang="ru-RU"/>
        </a:p>
      </dgm:t>
    </dgm:pt>
    <dgm:pt modelId="{56A9D455-555B-45DB-96CC-EC3F93F05754}" type="sibTrans" cxnId="{CD932D36-ABBF-4337-950C-C43E95D7B95B}">
      <dgm:prSet/>
      <dgm:spPr/>
      <dgm:t>
        <a:bodyPr/>
        <a:lstStyle/>
        <a:p>
          <a:endParaRPr lang="ru-RU"/>
        </a:p>
      </dgm:t>
    </dgm:pt>
    <dgm:pt modelId="{218221A9-4C38-4F17-9344-04F7516440AE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ru-RU" sz="2000" dirty="0" smtClean="0">
              <a:solidFill>
                <a:srgbClr val="0A27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Рассмотрение проекта бюджета</a:t>
          </a:r>
          <a:endParaRPr lang="ru-RU" sz="2000" dirty="0">
            <a:solidFill>
              <a:srgbClr val="0A270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5A5589F-096F-4E3E-A1BC-D49273B72AB3}" type="parTrans" cxnId="{7342DC98-6593-45FB-BEF6-36BB73B11D0F}">
      <dgm:prSet/>
      <dgm:spPr/>
      <dgm:t>
        <a:bodyPr/>
        <a:lstStyle/>
        <a:p>
          <a:endParaRPr lang="ru-RU"/>
        </a:p>
      </dgm:t>
    </dgm:pt>
    <dgm:pt modelId="{657C3D9B-04F0-4444-8786-4E19562DC442}" type="sibTrans" cxnId="{7342DC98-6593-45FB-BEF6-36BB73B11D0F}">
      <dgm:prSet/>
      <dgm:spPr/>
      <dgm:t>
        <a:bodyPr/>
        <a:lstStyle/>
        <a:p>
          <a:endParaRPr lang="ru-RU"/>
        </a:p>
      </dgm:t>
    </dgm:pt>
    <dgm:pt modelId="{47DE6AAF-E77F-41E5-887E-2B7590088927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ru-RU" sz="2000" dirty="0" smtClean="0">
              <a:solidFill>
                <a:srgbClr val="0A27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Утверждение проекта бюджета</a:t>
          </a:r>
          <a:endParaRPr lang="ru-RU" sz="2000" dirty="0">
            <a:solidFill>
              <a:srgbClr val="0A270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7AA7693-4FDD-4AA4-B51C-652E8B28A79E}" type="parTrans" cxnId="{0E446707-9453-4FD4-BC78-351F1BEE3AFF}">
      <dgm:prSet/>
      <dgm:spPr/>
      <dgm:t>
        <a:bodyPr/>
        <a:lstStyle/>
        <a:p>
          <a:endParaRPr lang="ru-RU"/>
        </a:p>
      </dgm:t>
    </dgm:pt>
    <dgm:pt modelId="{D78296D0-EE61-4F7A-BB83-B29F5D0FAF2E}" type="sibTrans" cxnId="{0E446707-9453-4FD4-BC78-351F1BEE3AFF}">
      <dgm:prSet/>
      <dgm:spPr/>
      <dgm:t>
        <a:bodyPr/>
        <a:lstStyle/>
        <a:p>
          <a:endParaRPr lang="ru-RU"/>
        </a:p>
      </dgm:t>
    </dgm:pt>
    <dgm:pt modelId="{D4C136E3-2B52-41D4-B355-0A631098C734}">
      <dgm:prSet custT="1"/>
      <dgm:spPr/>
      <dgm:t>
        <a:bodyPr/>
        <a:lstStyle/>
        <a:p>
          <a:endParaRPr lang="ru-RU" sz="1800" dirty="0"/>
        </a:p>
      </dgm:t>
    </dgm:pt>
    <dgm:pt modelId="{CAAEC522-1EE6-477C-9315-13D95161B2C6}" type="parTrans" cxnId="{DDA24827-781D-420A-805A-95362DA8B5C9}">
      <dgm:prSet/>
      <dgm:spPr/>
      <dgm:t>
        <a:bodyPr/>
        <a:lstStyle/>
        <a:p>
          <a:endParaRPr lang="ru-RU"/>
        </a:p>
      </dgm:t>
    </dgm:pt>
    <dgm:pt modelId="{542ED1C8-C58B-46C1-8B4B-217383B74ED8}" type="sibTrans" cxnId="{DDA24827-781D-420A-805A-95362DA8B5C9}">
      <dgm:prSet/>
      <dgm:spPr/>
      <dgm:t>
        <a:bodyPr/>
        <a:lstStyle/>
        <a:p>
          <a:endParaRPr lang="ru-RU"/>
        </a:p>
      </dgm:t>
    </dgm:pt>
    <dgm:pt modelId="{4EDB460E-EA2F-4B80-AEEC-65936D828CCA}" type="pres">
      <dgm:prSet presAssocID="{F72C9C6D-6A51-4247-87A4-1575277B07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CDFDD-DB88-40D3-B31F-08B0A5D02257}" type="pres">
      <dgm:prSet presAssocID="{9627A623-F456-49E6-9CEE-DAA3672B5407}" presName="parentLin" presStyleCnt="0"/>
      <dgm:spPr/>
    </dgm:pt>
    <dgm:pt modelId="{E7FC8D2D-AAE0-49BA-AE07-D93E3B7B6599}" type="pres">
      <dgm:prSet presAssocID="{9627A623-F456-49E6-9CEE-DAA3672B540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8FFED77-E205-4786-9C92-75818F45B3C3}" type="pres">
      <dgm:prSet presAssocID="{9627A623-F456-49E6-9CEE-DAA3672B5407}" presName="parentText" presStyleLbl="node1" presStyleIdx="0" presStyleCnt="3" custScaleX="39494" custScaleY="98035" custLinFactX="-612" custLinFactNeighborX="-100000" custLinFactNeighborY="298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CF280-A800-4A52-9348-48B5CE864AA0}" type="pres">
      <dgm:prSet presAssocID="{9627A623-F456-49E6-9CEE-DAA3672B5407}" presName="negativeSpace" presStyleCnt="0"/>
      <dgm:spPr/>
    </dgm:pt>
    <dgm:pt modelId="{3F006C1C-44CC-40A3-93A0-4C77B17DE774}" type="pres">
      <dgm:prSet presAssocID="{9627A623-F456-49E6-9CEE-DAA3672B5407}" presName="childText" presStyleLbl="conFgAcc1" presStyleIdx="0" presStyleCnt="3" custScaleY="98716" custLinFactNeighborX="21" custLinFactNeighborY="-14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34631-6144-4228-8D06-27AB84B1D686}" type="pres">
      <dgm:prSet presAssocID="{56A9D455-555B-45DB-96CC-EC3F93F05754}" presName="spaceBetweenRectangles" presStyleCnt="0"/>
      <dgm:spPr/>
    </dgm:pt>
    <dgm:pt modelId="{A0BDE4B3-C4CF-48C6-9A36-500B2C3489D7}" type="pres">
      <dgm:prSet presAssocID="{218221A9-4C38-4F17-9344-04F7516440AE}" presName="parentLin" presStyleCnt="0"/>
      <dgm:spPr/>
    </dgm:pt>
    <dgm:pt modelId="{A8C73946-C8F9-4786-96E6-D3060C361670}" type="pres">
      <dgm:prSet presAssocID="{218221A9-4C38-4F17-9344-04F7516440A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6F08A94-15C6-481E-9154-B20A5FEF7382}" type="pres">
      <dgm:prSet presAssocID="{218221A9-4C38-4F17-9344-04F7516440AE}" presName="parentText" presStyleLbl="node1" presStyleIdx="1" presStyleCnt="3" custScaleX="39494" custScaleY="98035" custLinFactX="-612" custLinFactNeighborX="-100000" custLinFactNeighborY="553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7E01B-2FE7-4714-993D-04B86A559172}" type="pres">
      <dgm:prSet presAssocID="{218221A9-4C38-4F17-9344-04F7516440AE}" presName="negativeSpace" presStyleCnt="0"/>
      <dgm:spPr/>
    </dgm:pt>
    <dgm:pt modelId="{82E27E00-3670-49D0-864C-CE6F328784BA}" type="pres">
      <dgm:prSet presAssocID="{218221A9-4C38-4F17-9344-04F7516440AE}" presName="childText" presStyleLbl="conFgAcc1" presStyleIdx="1" presStyleCnt="3" custScaleY="141027">
        <dgm:presLayoutVars>
          <dgm:bulletEnabled val="1"/>
        </dgm:presLayoutVars>
      </dgm:prSet>
      <dgm:spPr/>
    </dgm:pt>
    <dgm:pt modelId="{4FBEA8CE-36EC-4653-AD90-08F2B7C28F2F}" type="pres">
      <dgm:prSet presAssocID="{657C3D9B-04F0-4444-8786-4E19562DC442}" presName="spaceBetweenRectangles" presStyleCnt="0"/>
      <dgm:spPr/>
    </dgm:pt>
    <dgm:pt modelId="{AB243640-CBD1-43F3-9550-87CD853188CF}" type="pres">
      <dgm:prSet presAssocID="{47DE6AAF-E77F-41E5-887E-2B7590088927}" presName="parentLin" presStyleCnt="0"/>
      <dgm:spPr/>
    </dgm:pt>
    <dgm:pt modelId="{537D21AA-C489-45EE-A8B2-F1889B87C301}" type="pres">
      <dgm:prSet presAssocID="{47DE6AAF-E77F-41E5-887E-2B759008892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6324098-4C94-444C-ACA4-D91C5374D090}" type="pres">
      <dgm:prSet presAssocID="{47DE6AAF-E77F-41E5-887E-2B7590088927}" presName="parentText" presStyleLbl="node1" presStyleIdx="2" presStyleCnt="3" custScaleX="39494" custScaleY="98035" custLinFactNeighborX="-91182" custLinFactNeighborY="574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59D56-97BB-4716-9C87-9D28D85A49EB}" type="pres">
      <dgm:prSet presAssocID="{47DE6AAF-E77F-41E5-887E-2B7590088927}" presName="negativeSpace" presStyleCnt="0"/>
      <dgm:spPr/>
    </dgm:pt>
    <dgm:pt modelId="{68FB6DFD-8703-4046-9703-C2FCDB4EF6BF}" type="pres">
      <dgm:prSet presAssocID="{47DE6AAF-E77F-41E5-887E-2B7590088927}" presName="childText" presStyleLbl="conFgAcc1" presStyleIdx="2" presStyleCnt="3" custScaleY="138963" custLinFactNeighborX="205" custLinFactNeighborY="38586">
        <dgm:presLayoutVars>
          <dgm:bulletEnabled val="1"/>
        </dgm:presLayoutVars>
      </dgm:prSet>
      <dgm:spPr/>
    </dgm:pt>
  </dgm:ptLst>
  <dgm:cxnLst>
    <dgm:cxn modelId="{7342DC98-6593-45FB-BEF6-36BB73B11D0F}" srcId="{F72C9C6D-6A51-4247-87A4-1575277B074F}" destId="{218221A9-4C38-4F17-9344-04F7516440AE}" srcOrd="1" destOrd="0" parTransId="{E5A5589F-096F-4E3E-A1BC-D49273B72AB3}" sibTransId="{657C3D9B-04F0-4444-8786-4E19562DC442}"/>
    <dgm:cxn modelId="{DDF67144-ABD8-45CD-AC5F-0E5EFEF11A1F}" type="presOf" srcId="{47DE6AAF-E77F-41E5-887E-2B7590088927}" destId="{B6324098-4C94-444C-ACA4-D91C5374D090}" srcOrd="1" destOrd="0" presId="urn:microsoft.com/office/officeart/2005/8/layout/list1"/>
    <dgm:cxn modelId="{0E446707-9453-4FD4-BC78-351F1BEE3AFF}" srcId="{F72C9C6D-6A51-4247-87A4-1575277B074F}" destId="{47DE6AAF-E77F-41E5-887E-2B7590088927}" srcOrd="2" destOrd="0" parTransId="{67AA7693-4FDD-4AA4-B51C-652E8B28A79E}" sibTransId="{D78296D0-EE61-4F7A-BB83-B29F5D0FAF2E}"/>
    <dgm:cxn modelId="{B98FFD2A-2D06-438F-A84C-0D16262A6467}" type="presOf" srcId="{218221A9-4C38-4F17-9344-04F7516440AE}" destId="{A8C73946-C8F9-4786-96E6-D3060C361670}" srcOrd="0" destOrd="0" presId="urn:microsoft.com/office/officeart/2005/8/layout/list1"/>
    <dgm:cxn modelId="{DA0BF2A9-554E-4D08-8886-2EBC04A7FFCF}" type="presOf" srcId="{218221A9-4C38-4F17-9344-04F7516440AE}" destId="{26F08A94-15C6-481E-9154-B20A5FEF7382}" srcOrd="1" destOrd="0" presId="urn:microsoft.com/office/officeart/2005/8/layout/list1"/>
    <dgm:cxn modelId="{F1C83DC0-4B76-44E3-80C5-86CC314D48D2}" type="presOf" srcId="{D4C136E3-2B52-41D4-B355-0A631098C734}" destId="{3F006C1C-44CC-40A3-93A0-4C77B17DE774}" srcOrd="0" destOrd="0" presId="urn:microsoft.com/office/officeart/2005/8/layout/list1"/>
    <dgm:cxn modelId="{DDA24827-781D-420A-805A-95362DA8B5C9}" srcId="{9627A623-F456-49E6-9CEE-DAA3672B5407}" destId="{D4C136E3-2B52-41D4-B355-0A631098C734}" srcOrd="0" destOrd="0" parTransId="{CAAEC522-1EE6-477C-9315-13D95161B2C6}" sibTransId="{542ED1C8-C58B-46C1-8B4B-217383B74ED8}"/>
    <dgm:cxn modelId="{CD932D36-ABBF-4337-950C-C43E95D7B95B}" srcId="{F72C9C6D-6A51-4247-87A4-1575277B074F}" destId="{9627A623-F456-49E6-9CEE-DAA3672B5407}" srcOrd="0" destOrd="0" parTransId="{43C58825-5F4F-41D0-8178-5355F73EDE80}" sibTransId="{56A9D455-555B-45DB-96CC-EC3F93F05754}"/>
    <dgm:cxn modelId="{3986A2EC-DA0A-44A5-BC68-0B6C19B1EE92}" type="presOf" srcId="{9627A623-F456-49E6-9CEE-DAA3672B5407}" destId="{F8FFED77-E205-4786-9C92-75818F45B3C3}" srcOrd="1" destOrd="0" presId="urn:microsoft.com/office/officeart/2005/8/layout/list1"/>
    <dgm:cxn modelId="{8404B0B4-D645-4015-ACB6-4EB081BEAA44}" type="presOf" srcId="{47DE6AAF-E77F-41E5-887E-2B7590088927}" destId="{537D21AA-C489-45EE-A8B2-F1889B87C301}" srcOrd="0" destOrd="0" presId="urn:microsoft.com/office/officeart/2005/8/layout/list1"/>
    <dgm:cxn modelId="{4C4593ED-F254-48C6-99F4-1F632EA00981}" type="presOf" srcId="{9627A623-F456-49E6-9CEE-DAA3672B5407}" destId="{E7FC8D2D-AAE0-49BA-AE07-D93E3B7B6599}" srcOrd="0" destOrd="0" presId="urn:microsoft.com/office/officeart/2005/8/layout/list1"/>
    <dgm:cxn modelId="{5279D173-65D9-41E4-A301-291B7D260E2A}" type="presOf" srcId="{F72C9C6D-6A51-4247-87A4-1575277B074F}" destId="{4EDB460E-EA2F-4B80-AEEC-65936D828CCA}" srcOrd="0" destOrd="0" presId="urn:microsoft.com/office/officeart/2005/8/layout/list1"/>
    <dgm:cxn modelId="{A93C87A2-924A-427D-BC3B-9D8969413241}" type="presParOf" srcId="{4EDB460E-EA2F-4B80-AEEC-65936D828CCA}" destId="{A43CDFDD-DB88-40D3-B31F-08B0A5D02257}" srcOrd="0" destOrd="0" presId="urn:microsoft.com/office/officeart/2005/8/layout/list1"/>
    <dgm:cxn modelId="{F2933C15-9FBC-4AAB-BD72-BCD211DFD4E8}" type="presParOf" srcId="{A43CDFDD-DB88-40D3-B31F-08B0A5D02257}" destId="{E7FC8D2D-AAE0-49BA-AE07-D93E3B7B6599}" srcOrd="0" destOrd="0" presId="urn:microsoft.com/office/officeart/2005/8/layout/list1"/>
    <dgm:cxn modelId="{5421F88B-B06A-490C-81D3-27824C01CB7C}" type="presParOf" srcId="{A43CDFDD-DB88-40D3-B31F-08B0A5D02257}" destId="{F8FFED77-E205-4786-9C92-75818F45B3C3}" srcOrd="1" destOrd="0" presId="urn:microsoft.com/office/officeart/2005/8/layout/list1"/>
    <dgm:cxn modelId="{A88929CE-854F-4AE7-9750-D11953E4E745}" type="presParOf" srcId="{4EDB460E-EA2F-4B80-AEEC-65936D828CCA}" destId="{75FCF280-A800-4A52-9348-48B5CE864AA0}" srcOrd="1" destOrd="0" presId="urn:microsoft.com/office/officeart/2005/8/layout/list1"/>
    <dgm:cxn modelId="{B5C8B66A-B6DE-41A6-A0A7-C5E494F73CAE}" type="presParOf" srcId="{4EDB460E-EA2F-4B80-AEEC-65936D828CCA}" destId="{3F006C1C-44CC-40A3-93A0-4C77B17DE774}" srcOrd="2" destOrd="0" presId="urn:microsoft.com/office/officeart/2005/8/layout/list1"/>
    <dgm:cxn modelId="{10AC96C4-AB6D-4061-9693-0995C22567B9}" type="presParOf" srcId="{4EDB460E-EA2F-4B80-AEEC-65936D828CCA}" destId="{DB434631-6144-4228-8D06-27AB84B1D686}" srcOrd="3" destOrd="0" presId="urn:microsoft.com/office/officeart/2005/8/layout/list1"/>
    <dgm:cxn modelId="{61146F01-A509-4E7F-8F20-645A324832C2}" type="presParOf" srcId="{4EDB460E-EA2F-4B80-AEEC-65936D828CCA}" destId="{A0BDE4B3-C4CF-48C6-9A36-500B2C3489D7}" srcOrd="4" destOrd="0" presId="urn:microsoft.com/office/officeart/2005/8/layout/list1"/>
    <dgm:cxn modelId="{4B29063F-9916-4B97-942E-D7AB326EE6AD}" type="presParOf" srcId="{A0BDE4B3-C4CF-48C6-9A36-500B2C3489D7}" destId="{A8C73946-C8F9-4786-96E6-D3060C361670}" srcOrd="0" destOrd="0" presId="urn:microsoft.com/office/officeart/2005/8/layout/list1"/>
    <dgm:cxn modelId="{FF457A81-97B3-4D91-B83E-674DB3AA5550}" type="presParOf" srcId="{A0BDE4B3-C4CF-48C6-9A36-500B2C3489D7}" destId="{26F08A94-15C6-481E-9154-B20A5FEF7382}" srcOrd="1" destOrd="0" presId="urn:microsoft.com/office/officeart/2005/8/layout/list1"/>
    <dgm:cxn modelId="{896B7110-AB9E-4E8A-A90C-2ED5045F0916}" type="presParOf" srcId="{4EDB460E-EA2F-4B80-AEEC-65936D828CCA}" destId="{01F7E01B-2FE7-4714-993D-04B86A559172}" srcOrd="5" destOrd="0" presId="urn:microsoft.com/office/officeart/2005/8/layout/list1"/>
    <dgm:cxn modelId="{E215B3D5-6251-4646-80EC-7EAD4C534A23}" type="presParOf" srcId="{4EDB460E-EA2F-4B80-AEEC-65936D828CCA}" destId="{82E27E00-3670-49D0-864C-CE6F328784BA}" srcOrd="6" destOrd="0" presId="urn:microsoft.com/office/officeart/2005/8/layout/list1"/>
    <dgm:cxn modelId="{A4F158CA-90AA-4FC6-A355-83CA83BF4D5B}" type="presParOf" srcId="{4EDB460E-EA2F-4B80-AEEC-65936D828CCA}" destId="{4FBEA8CE-36EC-4653-AD90-08F2B7C28F2F}" srcOrd="7" destOrd="0" presId="urn:microsoft.com/office/officeart/2005/8/layout/list1"/>
    <dgm:cxn modelId="{6E2E947B-B694-4669-8270-57F19C1D66AB}" type="presParOf" srcId="{4EDB460E-EA2F-4B80-AEEC-65936D828CCA}" destId="{AB243640-CBD1-43F3-9550-87CD853188CF}" srcOrd="8" destOrd="0" presId="urn:microsoft.com/office/officeart/2005/8/layout/list1"/>
    <dgm:cxn modelId="{7742B90B-4058-4F20-ADDD-1E71C2649646}" type="presParOf" srcId="{AB243640-CBD1-43F3-9550-87CD853188CF}" destId="{537D21AA-C489-45EE-A8B2-F1889B87C301}" srcOrd="0" destOrd="0" presId="urn:microsoft.com/office/officeart/2005/8/layout/list1"/>
    <dgm:cxn modelId="{6EAD48BD-BEC3-4A7C-8952-62EE7268DFAB}" type="presParOf" srcId="{AB243640-CBD1-43F3-9550-87CD853188CF}" destId="{B6324098-4C94-444C-ACA4-D91C5374D090}" srcOrd="1" destOrd="0" presId="urn:microsoft.com/office/officeart/2005/8/layout/list1"/>
    <dgm:cxn modelId="{E2C917FD-5688-4AA1-8742-4FD1255DD95A}" type="presParOf" srcId="{4EDB460E-EA2F-4B80-AEEC-65936D828CCA}" destId="{A0859D56-97BB-4716-9C87-9D28D85A49EB}" srcOrd="9" destOrd="0" presId="urn:microsoft.com/office/officeart/2005/8/layout/list1"/>
    <dgm:cxn modelId="{558C2AC1-F1BE-4815-9701-02ACFA73E5F0}" type="presParOf" srcId="{4EDB460E-EA2F-4B80-AEEC-65936D828CCA}" destId="{68FB6DFD-8703-4046-9703-C2FCDB4EF6B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7FA106D-3C16-4135-84B0-4C4ECDF17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5776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73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914400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38823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Freeform 4"/>
          <p:cNvSpPr>
            <a:spLocks/>
          </p:cNvSpPr>
          <p:nvPr userDrawn="1"/>
        </p:nvSpPr>
        <p:spPr bwMode="auto">
          <a:xfrm>
            <a:off x="-12700" y="4010025"/>
            <a:ext cx="9182100" cy="2892425"/>
          </a:xfrm>
          <a:custGeom>
            <a:avLst/>
            <a:gdLst>
              <a:gd name="T0" fmla="*/ 2147483647 w 5784"/>
              <a:gd name="T1" fmla="*/ 0 h 1822"/>
              <a:gd name="T2" fmla="*/ 2147483647 w 5784"/>
              <a:gd name="T3" fmla="*/ 2147483647 h 1822"/>
              <a:gd name="T4" fmla="*/ 0 w 5784"/>
              <a:gd name="T5" fmla="*/ 2147483647 h 1822"/>
              <a:gd name="T6" fmla="*/ 2147483647 w 5784"/>
              <a:gd name="T7" fmla="*/ 2147483647 h 1822"/>
              <a:gd name="T8" fmla="*/ 2147483647 w 5784"/>
              <a:gd name="T9" fmla="*/ 2147483647 h 1822"/>
              <a:gd name="T10" fmla="*/ 2147483647 w 5784"/>
              <a:gd name="T11" fmla="*/ 0 h 18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4" h="1822">
                <a:moveTo>
                  <a:pt x="5760" y="0"/>
                </a:moveTo>
                <a:cubicBezTo>
                  <a:pt x="5521" y="312"/>
                  <a:pt x="4917" y="913"/>
                  <a:pt x="3947" y="1165"/>
                </a:cubicBezTo>
                <a:cubicBezTo>
                  <a:pt x="2981" y="1415"/>
                  <a:pt x="1023" y="1506"/>
                  <a:pt x="0" y="1470"/>
                </a:cubicBezTo>
                <a:cubicBezTo>
                  <a:pt x="0" y="1606"/>
                  <a:pt x="14" y="1822"/>
                  <a:pt x="16" y="1794"/>
                </a:cubicBezTo>
                <a:cubicBezTo>
                  <a:pt x="1818" y="1819"/>
                  <a:pt x="4180" y="1803"/>
                  <a:pt x="5784" y="1802"/>
                </a:cubicBezTo>
                <a:cubicBezTo>
                  <a:pt x="5776" y="989"/>
                  <a:pt x="5763" y="370"/>
                  <a:pt x="5760" y="0"/>
                </a:cubicBezTo>
                <a:close/>
              </a:path>
            </a:pathLst>
          </a:custGeom>
          <a:gradFill rotWithShape="1">
            <a:gsLst>
              <a:gs pos="0">
                <a:srgbClr val="6197AF">
                  <a:alpha val="57999"/>
                </a:srgbClr>
              </a:gs>
              <a:gs pos="100000">
                <a:srgbClr val="1A708E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13500000" algn="ctr" rotWithShape="0">
              <a:srgbClr val="C2D7E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-25400" y="-39688"/>
            <a:ext cx="9185275" cy="2181226"/>
          </a:xfrm>
          <a:custGeom>
            <a:avLst/>
            <a:gdLst>
              <a:gd name="T0" fmla="*/ 2147483647 w 5786"/>
              <a:gd name="T1" fmla="*/ 2147483647 h 1374"/>
              <a:gd name="T2" fmla="*/ 2147483647 w 5786"/>
              <a:gd name="T3" fmla="*/ 2147483647 h 1374"/>
              <a:gd name="T4" fmla="*/ 2147483647 w 5786"/>
              <a:gd name="T5" fmla="*/ 2147483647 h 1374"/>
              <a:gd name="T6" fmla="*/ 2147483647 w 5786"/>
              <a:gd name="T7" fmla="*/ 2147483647 h 1374"/>
              <a:gd name="T8" fmla="*/ 0 w 5786"/>
              <a:gd name="T9" fmla="*/ 0 h 1374"/>
              <a:gd name="T10" fmla="*/ 2147483647 w 5786"/>
              <a:gd name="T11" fmla="*/ 2147483647 h 13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6" h="1374">
                <a:moveTo>
                  <a:pt x="8" y="1374"/>
                </a:moveTo>
                <a:cubicBezTo>
                  <a:pt x="246" y="1148"/>
                  <a:pt x="942" y="721"/>
                  <a:pt x="1912" y="538"/>
                </a:cubicBezTo>
                <a:cubicBezTo>
                  <a:pt x="2879" y="356"/>
                  <a:pt x="4761" y="262"/>
                  <a:pt x="5784" y="288"/>
                </a:cubicBezTo>
                <a:cubicBezTo>
                  <a:pt x="5784" y="190"/>
                  <a:pt x="5786" y="5"/>
                  <a:pt x="5784" y="25"/>
                </a:cubicBezTo>
                <a:cubicBezTo>
                  <a:pt x="5784" y="25"/>
                  <a:pt x="2926" y="12"/>
                  <a:pt x="0" y="0"/>
                </a:cubicBezTo>
                <a:cubicBezTo>
                  <a:pt x="9" y="620"/>
                  <a:pt x="3" y="1099"/>
                  <a:pt x="8" y="1374"/>
                </a:cubicBezTo>
                <a:close/>
              </a:path>
            </a:pathLst>
          </a:custGeom>
          <a:gradFill rotWithShape="1">
            <a:gsLst>
              <a:gs pos="0">
                <a:srgbClr val="1A708E"/>
              </a:gs>
              <a:gs pos="100000">
                <a:srgbClr val="6197AF">
                  <a:alpha val="57999"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C2D7E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8" name="Picture 8" descr="Карта области4"/>
          <p:cNvPicPr>
            <a:picLocks noChangeAspect="1" noChangeArrowheads="1"/>
          </p:cNvPicPr>
          <p:nvPr userDrawn="1"/>
        </p:nvPicPr>
        <p:blipFill>
          <a:blip r:embed="rId3">
            <a:lum bright="54000" contrast="-60000"/>
          </a:blip>
          <a:srcRect/>
          <a:stretch>
            <a:fillRect/>
          </a:stretch>
        </p:blipFill>
        <p:spPr bwMode="auto">
          <a:xfrm>
            <a:off x="2195513" y="188913"/>
            <a:ext cx="4564062" cy="649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6451600"/>
            <a:ext cx="6400800" cy="406400"/>
          </a:xfrm>
          <a:extLst/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462213" y="2374900"/>
            <a:ext cx="6408737" cy="1470025"/>
          </a:xfrm>
          <a:effectLst>
            <a:outerShdw dist="35921" dir="2700000" algn="ctr" rotWithShape="0">
              <a:srgbClr val="3C5F74"/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5B7D6-7EB2-42E5-B17B-1B4D91D051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CC51C-DCDC-46EE-883D-C0DECC4C4C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A7CA6-EF04-43C9-B256-04D18122F6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ACCF3-98A3-42EC-9C12-EA4E12625D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BC99A-728D-4B88-9B96-DB469B4D5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289E5-D1BB-42E6-A4D4-4E886DAD7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" name="Picture 10" descr="73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914400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38823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Freeform 4"/>
          <p:cNvSpPr>
            <a:spLocks/>
          </p:cNvSpPr>
          <p:nvPr userDrawn="1"/>
        </p:nvSpPr>
        <p:spPr bwMode="auto">
          <a:xfrm>
            <a:off x="-12700" y="4010025"/>
            <a:ext cx="9182100" cy="2892425"/>
          </a:xfrm>
          <a:custGeom>
            <a:avLst/>
            <a:gdLst>
              <a:gd name="T0" fmla="*/ 2147483647 w 5784"/>
              <a:gd name="T1" fmla="*/ 0 h 1822"/>
              <a:gd name="T2" fmla="*/ 2147483647 w 5784"/>
              <a:gd name="T3" fmla="*/ 2147483647 h 1822"/>
              <a:gd name="T4" fmla="*/ 0 w 5784"/>
              <a:gd name="T5" fmla="*/ 2147483647 h 1822"/>
              <a:gd name="T6" fmla="*/ 2147483647 w 5784"/>
              <a:gd name="T7" fmla="*/ 2147483647 h 1822"/>
              <a:gd name="T8" fmla="*/ 2147483647 w 5784"/>
              <a:gd name="T9" fmla="*/ 2147483647 h 1822"/>
              <a:gd name="T10" fmla="*/ 2147483647 w 5784"/>
              <a:gd name="T11" fmla="*/ 0 h 18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4" h="1822">
                <a:moveTo>
                  <a:pt x="5760" y="0"/>
                </a:moveTo>
                <a:cubicBezTo>
                  <a:pt x="5521" y="312"/>
                  <a:pt x="4917" y="913"/>
                  <a:pt x="3947" y="1165"/>
                </a:cubicBezTo>
                <a:cubicBezTo>
                  <a:pt x="2981" y="1415"/>
                  <a:pt x="1023" y="1506"/>
                  <a:pt x="0" y="1470"/>
                </a:cubicBezTo>
                <a:cubicBezTo>
                  <a:pt x="0" y="1606"/>
                  <a:pt x="14" y="1822"/>
                  <a:pt x="16" y="1794"/>
                </a:cubicBezTo>
                <a:cubicBezTo>
                  <a:pt x="1818" y="1819"/>
                  <a:pt x="4180" y="1803"/>
                  <a:pt x="5784" y="1802"/>
                </a:cubicBezTo>
                <a:cubicBezTo>
                  <a:pt x="5776" y="989"/>
                  <a:pt x="5763" y="370"/>
                  <a:pt x="5760" y="0"/>
                </a:cubicBezTo>
                <a:close/>
              </a:path>
            </a:pathLst>
          </a:custGeom>
          <a:gradFill rotWithShape="1">
            <a:gsLst>
              <a:gs pos="0">
                <a:srgbClr val="6197AF">
                  <a:alpha val="57999"/>
                </a:srgbClr>
              </a:gs>
              <a:gs pos="100000">
                <a:srgbClr val="1A708E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13500000" algn="ctr" rotWithShape="0">
              <a:srgbClr val="C2D7E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-25400" y="-39688"/>
            <a:ext cx="9185275" cy="2181226"/>
          </a:xfrm>
          <a:custGeom>
            <a:avLst/>
            <a:gdLst>
              <a:gd name="T0" fmla="*/ 2147483647 w 5786"/>
              <a:gd name="T1" fmla="*/ 2147483647 h 1374"/>
              <a:gd name="T2" fmla="*/ 2147483647 w 5786"/>
              <a:gd name="T3" fmla="*/ 2147483647 h 1374"/>
              <a:gd name="T4" fmla="*/ 2147483647 w 5786"/>
              <a:gd name="T5" fmla="*/ 2147483647 h 1374"/>
              <a:gd name="T6" fmla="*/ 2147483647 w 5786"/>
              <a:gd name="T7" fmla="*/ 2147483647 h 1374"/>
              <a:gd name="T8" fmla="*/ 0 w 5786"/>
              <a:gd name="T9" fmla="*/ 0 h 1374"/>
              <a:gd name="T10" fmla="*/ 2147483647 w 5786"/>
              <a:gd name="T11" fmla="*/ 2147483647 h 13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6" h="1374">
                <a:moveTo>
                  <a:pt x="8" y="1374"/>
                </a:moveTo>
                <a:cubicBezTo>
                  <a:pt x="246" y="1148"/>
                  <a:pt x="942" y="721"/>
                  <a:pt x="1912" y="538"/>
                </a:cubicBezTo>
                <a:cubicBezTo>
                  <a:pt x="2879" y="356"/>
                  <a:pt x="4761" y="262"/>
                  <a:pt x="5784" y="288"/>
                </a:cubicBezTo>
                <a:cubicBezTo>
                  <a:pt x="5784" y="190"/>
                  <a:pt x="5786" y="5"/>
                  <a:pt x="5784" y="25"/>
                </a:cubicBezTo>
                <a:cubicBezTo>
                  <a:pt x="5784" y="25"/>
                  <a:pt x="2926" y="12"/>
                  <a:pt x="0" y="0"/>
                </a:cubicBezTo>
                <a:cubicBezTo>
                  <a:pt x="9" y="620"/>
                  <a:pt x="3" y="1099"/>
                  <a:pt x="8" y="1374"/>
                </a:cubicBezTo>
                <a:close/>
              </a:path>
            </a:pathLst>
          </a:custGeom>
          <a:gradFill rotWithShape="1">
            <a:gsLst>
              <a:gs pos="0">
                <a:srgbClr val="1A708E"/>
              </a:gs>
              <a:gs pos="100000">
                <a:srgbClr val="6197AF">
                  <a:alpha val="57999"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C2D7E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10" name="Picture 8" descr="Карта области4"/>
          <p:cNvPicPr>
            <a:picLocks noChangeAspect="1" noChangeArrowheads="1"/>
          </p:cNvPicPr>
          <p:nvPr userDrawn="1"/>
        </p:nvPicPr>
        <p:blipFill>
          <a:blip r:embed="rId3">
            <a:lum bright="54000" contrast="-60000"/>
          </a:blip>
          <a:srcRect/>
          <a:stretch>
            <a:fillRect/>
          </a:stretch>
        </p:blipFill>
        <p:spPr bwMode="auto">
          <a:xfrm>
            <a:off x="2195513" y="188913"/>
            <a:ext cx="4564062" cy="649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E9371-443F-449B-85A6-976163A91475}" type="datetimeFigureOut">
              <a:rPr lang="en-US"/>
              <a:pPr>
                <a:defRPr/>
              </a:pPr>
              <a:t>1/12/2022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2A2D2-75BA-4490-AEE5-D2C8BE8F35F0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7E568-832F-480A-B5E5-78394956EE09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F34DD-BB14-48B3-A646-E0E9044C41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3648-F7B2-416B-A4AB-8900317AF234}" type="datetimeFigureOut">
              <a:rPr lang="en-US"/>
              <a:pPr>
                <a:defRPr/>
              </a:pPr>
              <a:t>1/12/2022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62C0B-0873-48B3-8DFF-FE15F4D7F7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20E4B-7FDF-4A8E-9904-F7CC84294BE2}" type="datetimeFigureOut">
              <a:rPr lang="en-US"/>
              <a:pPr>
                <a:defRPr/>
              </a:pPr>
              <a:t>1/12/2022</a:t>
            </a:fld>
            <a:endParaRPr lang="en-US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8A948-C118-467A-B0F4-A5B7B3D01C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629A1-B356-416B-A75C-4B88E4EA2E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A1F75-EFC5-45C1-A1FB-9F929F99E8C2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AE91A-3935-43AD-9492-52E22E69FC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79822-911B-4A0E-9D63-79D6954740F3}" type="datetimeFigureOut">
              <a:rPr lang="en-US"/>
              <a:pPr>
                <a:defRPr/>
              </a:pPr>
              <a:t>1/12/2022</a:t>
            </a:fld>
            <a:endParaRPr lang="en-US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7017C-5404-471B-96AB-BE078E2FBF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37593-F364-4135-8AFB-CF4745E0957E}" type="datetimeFigureOut">
              <a:rPr lang="en-US"/>
              <a:pPr>
                <a:defRPr/>
              </a:pPr>
              <a:t>1/12/2022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42697-3F86-4A49-9B2C-5131A82ADC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20628-91F2-4B54-AFC2-04937841D1F1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83E4E-0BDD-4E02-BB97-0C680A042B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4687E-86E1-4484-A4FE-1D26EA467B3D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B2364-CB15-4FFD-ADED-C8810341B3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598C9-7A21-4351-B88D-A07C3311C362}" type="datetimeFigureOut">
              <a:rPr lang="en-US"/>
              <a:pPr>
                <a:defRPr/>
              </a:pPr>
              <a:t>1/12/2022</a:t>
            </a:fld>
            <a:endParaRPr lang="en-US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C65E3-0118-4D38-9B6C-78BB04C21E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DF784-BF90-4818-92F9-E28A336F0B17}" type="datetimeFigureOut">
              <a:rPr lang="en-US"/>
              <a:pPr>
                <a:defRPr/>
              </a:pPr>
              <a:t>1/12/2022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12C62-E260-4619-8DC5-66D9C1B019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815D0-AE61-4F7C-9A56-404C16F85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600200"/>
            <a:ext cx="7772400" cy="4530725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05B91-A2D5-490E-9264-D631F174A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B06D7-02E5-4C4D-BD19-415E3DA127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E85C1-0490-427E-82E7-9A4B2D191D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134F7-234F-486B-BFD1-AF8E1B92D1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1D928-4444-4B79-A317-9248547944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293E6-5012-47C4-901A-0C476300C3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6027D-1077-44D4-AA62-43AADE0CC4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9730F-5D63-4741-8955-F72C79F5BC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50980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1" name="Freeform 3"/>
          <p:cNvSpPr>
            <a:spLocks/>
          </p:cNvSpPr>
          <p:nvPr userDrawn="1"/>
        </p:nvSpPr>
        <p:spPr bwMode="auto">
          <a:xfrm>
            <a:off x="-36513" y="-26988"/>
            <a:ext cx="8353426" cy="6869113"/>
          </a:xfrm>
          <a:custGeom>
            <a:avLst/>
            <a:gdLst>
              <a:gd name="T0" fmla="*/ 2147483647 w 5381"/>
              <a:gd name="T1" fmla="*/ 2147483647 h 4327"/>
              <a:gd name="T2" fmla="*/ 2147483647 w 5381"/>
              <a:gd name="T3" fmla="*/ 2147483647 h 4327"/>
              <a:gd name="T4" fmla="*/ 2147483647 w 5381"/>
              <a:gd name="T5" fmla="*/ 2147483647 h 4327"/>
              <a:gd name="T6" fmla="*/ 2147483647 w 5381"/>
              <a:gd name="T7" fmla="*/ 2147483647 h 4327"/>
              <a:gd name="T8" fmla="*/ 0 w 5381"/>
              <a:gd name="T9" fmla="*/ 0 h 4327"/>
              <a:gd name="T10" fmla="*/ 2147483647 w 5381"/>
              <a:gd name="T11" fmla="*/ 2147483647 h 43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381" h="4327">
                <a:moveTo>
                  <a:pt x="4017" y="17"/>
                </a:moveTo>
                <a:cubicBezTo>
                  <a:pt x="4909" y="388"/>
                  <a:pt x="5372" y="1508"/>
                  <a:pt x="5351" y="2225"/>
                </a:cubicBezTo>
                <a:cubicBezTo>
                  <a:pt x="5381" y="2951"/>
                  <a:pt x="4783" y="3968"/>
                  <a:pt x="3892" y="4318"/>
                </a:cubicBezTo>
                <a:lnTo>
                  <a:pt x="4" y="4327"/>
                </a:lnTo>
                <a:lnTo>
                  <a:pt x="0" y="0"/>
                </a:lnTo>
                <a:lnTo>
                  <a:pt x="4017" y="17"/>
                </a:lnTo>
                <a:close/>
              </a:path>
            </a:pathLst>
          </a:custGeom>
          <a:gradFill rotWithShape="1">
            <a:gsLst>
              <a:gs pos="0">
                <a:srgbClr val="BDD3DD"/>
              </a:gs>
              <a:gs pos="50000">
                <a:srgbClr val="E4EDF1"/>
              </a:gs>
              <a:gs pos="100000">
                <a:srgbClr val="BDD3DD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80322" dir="1106097" algn="ctr" rotWithShape="0">
              <a:srgbClr val="8EA8A7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52" name="Freeform 4"/>
          <p:cNvSpPr>
            <a:spLocks/>
          </p:cNvSpPr>
          <p:nvPr userDrawn="1"/>
        </p:nvSpPr>
        <p:spPr bwMode="auto">
          <a:xfrm>
            <a:off x="-36513" y="4019550"/>
            <a:ext cx="9190038" cy="2951163"/>
          </a:xfrm>
          <a:custGeom>
            <a:avLst/>
            <a:gdLst>
              <a:gd name="T0" fmla="*/ 2147483647 w 6272"/>
              <a:gd name="T1" fmla="*/ 0 h 1859"/>
              <a:gd name="T2" fmla="*/ 2147483647 w 6272"/>
              <a:gd name="T3" fmla="*/ 2147483647 h 1859"/>
              <a:gd name="T4" fmla="*/ 2147483647 w 6272"/>
              <a:gd name="T5" fmla="*/ 2147483647 h 1859"/>
              <a:gd name="T6" fmla="*/ 2147483647 w 6272"/>
              <a:gd name="T7" fmla="*/ 2147483647 h 1859"/>
              <a:gd name="T8" fmla="*/ 2147483647 w 6272"/>
              <a:gd name="T9" fmla="*/ 2147483647 h 1859"/>
              <a:gd name="T10" fmla="*/ 2147483647 w 6272"/>
              <a:gd name="T11" fmla="*/ 0 h 18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1859">
                <a:moveTo>
                  <a:pt x="6252" y="0"/>
                </a:moveTo>
                <a:cubicBezTo>
                  <a:pt x="5993" y="312"/>
                  <a:pt x="5343" y="907"/>
                  <a:pt x="4292" y="1159"/>
                </a:cubicBezTo>
                <a:cubicBezTo>
                  <a:pt x="3246" y="1409"/>
                  <a:pt x="1125" y="1500"/>
                  <a:pt x="16" y="1464"/>
                </a:cubicBezTo>
                <a:cubicBezTo>
                  <a:pt x="16" y="1600"/>
                  <a:pt x="0" y="1859"/>
                  <a:pt x="2" y="1831"/>
                </a:cubicBezTo>
                <a:cubicBezTo>
                  <a:pt x="2" y="1831"/>
                  <a:pt x="3103" y="1790"/>
                  <a:pt x="6272" y="1808"/>
                </a:cubicBezTo>
                <a:cubicBezTo>
                  <a:pt x="6262" y="953"/>
                  <a:pt x="6256" y="379"/>
                  <a:pt x="6252" y="0"/>
                </a:cubicBezTo>
                <a:close/>
              </a:path>
            </a:pathLst>
          </a:custGeom>
          <a:solidFill>
            <a:srgbClr val="A6C4D2"/>
          </a:solidFill>
          <a:ln w="9525" cap="flat" cmpd="sng">
            <a:noFill/>
            <a:prstDash val="solid"/>
            <a:round/>
            <a:headEnd/>
            <a:tailEnd/>
          </a:ln>
          <a:effectLst>
            <a:outerShdw dist="107763" dir="13500000" algn="ctr" rotWithShape="0">
              <a:srgbClr val="8EA8A7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53" name="Freeform 5"/>
          <p:cNvSpPr>
            <a:spLocks/>
          </p:cNvSpPr>
          <p:nvPr userDrawn="1"/>
        </p:nvSpPr>
        <p:spPr bwMode="auto">
          <a:xfrm>
            <a:off x="-47625" y="-33338"/>
            <a:ext cx="9190038" cy="1230313"/>
          </a:xfrm>
          <a:custGeom>
            <a:avLst/>
            <a:gdLst>
              <a:gd name="T0" fmla="*/ 2147483647 w 6272"/>
              <a:gd name="T1" fmla="*/ 2147483647 h 775"/>
              <a:gd name="T2" fmla="*/ 2147483647 w 6272"/>
              <a:gd name="T3" fmla="*/ 2147483647 h 775"/>
              <a:gd name="T4" fmla="*/ 2147483647 w 6272"/>
              <a:gd name="T5" fmla="*/ 2147483647 h 775"/>
              <a:gd name="T6" fmla="*/ 2147483647 w 6272"/>
              <a:gd name="T7" fmla="*/ 2147483647 h 775"/>
              <a:gd name="T8" fmla="*/ 2147483647 w 6272"/>
              <a:gd name="T9" fmla="*/ 2147483647 h 775"/>
              <a:gd name="T10" fmla="*/ 2147483647 w 6272"/>
              <a:gd name="T11" fmla="*/ 2147483647 h 7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775">
                <a:moveTo>
                  <a:pt x="5" y="775"/>
                </a:moveTo>
                <a:cubicBezTo>
                  <a:pt x="263" y="647"/>
                  <a:pt x="1003" y="398"/>
                  <a:pt x="2054" y="295"/>
                </a:cubicBezTo>
                <a:cubicBezTo>
                  <a:pt x="3102" y="192"/>
                  <a:pt x="5151" y="145"/>
                  <a:pt x="6260" y="160"/>
                </a:cubicBezTo>
                <a:cubicBezTo>
                  <a:pt x="6260" y="104"/>
                  <a:pt x="6272" y="0"/>
                  <a:pt x="6270" y="11"/>
                </a:cubicBezTo>
                <a:cubicBezTo>
                  <a:pt x="6270" y="11"/>
                  <a:pt x="3178" y="11"/>
                  <a:pt x="8" y="4"/>
                </a:cubicBezTo>
                <a:cubicBezTo>
                  <a:pt x="17" y="355"/>
                  <a:pt x="0" y="619"/>
                  <a:pt x="5" y="775"/>
                </a:cubicBezTo>
                <a:close/>
              </a:path>
            </a:pathLst>
          </a:custGeom>
          <a:solidFill>
            <a:srgbClr val="A6C4D2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802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C6284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36A1755-29CD-4187-9940-402F18BF94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2" r:id="rId2"/>
    <p:sldLayoutId id="2147484061" r:id="rId3"/>
    <p:sldLayoutId id="2147484060" r:id="rId4"/>
    <p:sldLayoutId id="2147484059" r:id="rId5"/>
    <p:sldLayoutId id="2147484058" r:id="rId6"/>
    <p:sldLayoutId id="2147484057" r:id="rId7"/>
    <p:sldLayoutId id="2147484056" r:id="rId8"/>
    <p:sldLayoutId id="2147484055" r:id="rId9"/>
    <p:sldLayoutId id="2147484054" r:id="rId10"/>
    <p:sldLayoutId id="2147484053" r:id="rId11"/>
    <p:sldLayoutId id="2147484052" r:id="rId12"/>
    <p:sldLayoutId id="2147484051" r:id="rId13"/>
    <p:sldLayoutId id="2147484067" r:id="rId14"/>
    <p:sldLayoutId id="2147484068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1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CB74365-16C9-4238-BD24-DE5DE34452C5}" type="datetimeFigureOut">
              <a:rPr lang="en-US"/>
              <a:pPr>
                <a:defRPr/>
              </a:pPr>
              <a:t>1/12/2022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dirty="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578AA0FA-7C70-48B9-8B58-876CB593BC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50980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" name="Freeform 3"/>
          <p:cNvSpPr>
            <a:spLocks/>
          </p:cNvSpPr>
          <p:nvPr userDrawn="1"/>
        </p:nvSpPr>
        <p:spPr bwMode="auto">
          <a:xfrm>
            <a:off x="-36513" y="-26988"/>
            <a:ext cx="8353426" cy="6869113"/>
          </a:xfrm>
          <a:custGeom>
            <a:avLst/>
            <a:gdLst>
              <a:gd name="T0" fmla="*/ 2147483647 w 5381"/>
              <a:gd name="T1" fmla="*/ 2147483647 h 4327"/>
              <a:gd name="T2" fmla="*/ 2147483647 w 5381"/>
              <a:gd name="T3" fmla="*/ 2147483647 h 4327"/>
              <a:gd name="T4" fmla="*/ 2147483647 w 5381"/>
              <a:gd name="T5" fmla="*/ 2147483647 h 4327"/>
              <a:gd name="T6" fmla="*/ 2147483647 w 5381"/>
              <a:gd name="T7" fmla="*/ 2147483647 h 4327"/>
              <a:gd name="T8" fmla="*/ 0 w 5381"/>
              <a:gd name="T9" fmla="*/ 0 h 4327"/>
              <a:gd name="T10" fmla="*/ 2147483647 w 5381"/>
              <a:gd name="T11" fmla="*/ 2147483647 h 43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381" h="4327">
                <a:moveTo>
                  <a:pt x="4017" y="17"/>
                </a:moveTo>
                <a:cubicBezTo>
                  <a:pt x="4909" y="388"/>
                  <a:pt x="5372" y="1508"/>
                  <a:pt x="5351" y="2225"/>
                </a:cubicBezTo>
                <a:cubicBezTo>
                  <a:pt x="5381" y="2951"/>
                  <a:pt x="4783" y="3968"/>
                  <a:pt x="3892" y="4318"/>
                </a:cubicBezTo>
                <a:lnTo>
                  <a:pt x="4" y="4327"/>
                </a:lnTo>
                <a:lnTo>
                  <a:pt x="0" y="0"/>
                </a:lnTo>
                <a:lnTo>
                  <a:pt x="4017" y="17"/>
                </a:lnTo>
                <a:close/>
              </a:path>
            </a:pathLst>
          </a:custGeom>
          <a:gradFill rotWithShape="1">
            <a:gsLst>
              <a:gs pos="0">
                <a:srgbClr val="BDD3DD"/>
              </a:gs>
              <a:gs pos="50000">
                <a:srgbClr val="E4EDF1"/>
              </a:gs>
              <a:gs pos="100000">
                <a:srgbClr val="BDD3DD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80322" dir="1106097" algn="ctr" rotWithShape="0">
              <a:srgbClr val="8EA8A7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5" name="Freeform 4"/>
          <p:cNvSpPr>
            <a:spLocks/>
          </p:cNvSpPr>
          <p:nvPr userDrawn="1"/>
        </p:nvSpPr>
        <p:spPr bwMode="auto">
          <a:xfrm>
            <a:off x="-36513" y="4019550"/>
            <a:ext cx="9190038" cy="2951163"/>
          </a:xfrm>
          <a:custGeom>
            <a:avLst/>
            <a:gdLst>
              <a:gd name="T0" fmla="*/ 2147483647 w 6272"/>
              <a:gd name="T1" fmla="*/ 0 h 1859"/>
              <a:gd name="T2" fmla="*/ 2147483647 w 6272"/>
              <a:gd name="T3" fmla="*/ 2147483647 h 1859"/>
              <a:gd name="T4" fmla="*/ 2147483647 w 6272"/>
              <a:gd name="T5" fmla="*/ 2147483647 h 1859"/>
              <a:gd name="T6" fmla="*/ 2147483647 w 6272"/>
              <a:gd name="T7" fmla="*/ 2147483647 h 1859"/>
              <a:gd name="T8" fmla="*/ 2147483647 w 6272"/>
              <a:gd name="T9" fmla="*/ 2147483647 h 1859"/>
              <a:gd name="T10" fmla="*/ 2147483647 w 6272"/>
              <a:gd name="T11" fmla="*/ 0 h 18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1859">
                <a:moveTo>
                  <a:pt x="6252" y="0"/>
                </a:moveTo>
                <a:cubicBezTo>
                  <a:pt x="5993" y="312"/>
                  <a:pt x="5343" y="907"/>
                  <a:pt x="4292" y="1159"/>
                </a:cubicBezTo>
                <a:cubicBezTo>
                  <a:pt x="3246" y="1409"/>
                  <a:pt x="1125" y="1500"/>
                  <a:pt x="16" y="1464"/>
                </a:cubicBezTo>
                <a:cubicBezTo>
                  <a:pt x="16" y="1600"/>
                  <a:pt x="0" y="1859"/>
                  <a:pt x="2" y="1831"/>
                </a:cubicBezTo>
                <a:cubicBezTo>
                  <a:pt x="2" y="1831"/>
                  <a:pt x="3103" y="1790"/>
                  <a:pt x="6272" y="1808"/>
                </a:cubicBezTo>
                <a:cubicBezTo>
                  <a:pt x="6262" y="953"/>
                  <a:pt x="6256" y="379"/>
                  <a:pt x="6252" y="0"/>
                </a:cubicBezTo>
                <a:close/>
              </a:path>
            </a:pathLst>
          </a:custGeom>
          <a:solidFill>
            <a:srgbClr val="A6C4D2"/>
          </a:solidFill>
          <a:ln w="9525" cap="flat" cmpd="sng">
            <a:noFill/>
            <a:prstDash val="solid"/>
            <a:round/>
            <a:headEnd/>
            <a:tailEnd/>
          </a:ln>
          <a:effectLst>
            <a:outerShdw dist="107763" dir="13500000" algn="ctr" rotWithShape="0">
              <a:srgbClr val="8EA8A7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>
            <a:off x="-47625" y="-33338"/>
            <a:ext cx="9190038" cy="1230313"/>
          </a:xfrm>
          <a:custGeom>
            <a:avLst/>
            <a:gdLst>
              <a:gd name="T0" fmla="*/ 2147483647 w 6272"/>
              <a:gd name="T1" fmla="*/ 2147483647 h 775"/>
              <a:gd name="T2" fmla="*/ 2147483647 w 6272"/>
              <a:gd name="T3" fmla="*/ 2147483647 h 775"/>
              <a:gd name="T4" fmla="*/ 2147483647 w 6272"/>
              <a:gd name="T5" fmla="*/ 2147483647 h 775"/>
              <a:gd name="T6" fmla="*/ 2147483647 w 6272"/>
              <a:gd name="T7" fmla="*/ 2147483647 h 775"/>
              <a:gd name="T8" fmla="*/ 2147483647 w 6272"/>
              <a:gd name="T9" fmla="*/ 2147483647 h 775"/>
              <a:gd name="T10" fmla="*/ 2147483647 w 6272"/>
              <a:gd name="T11" fmla="*/ 2147483647 h 7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775">
                <a:moveTo>
                  <a:pt x="5" y="775"/>
                </a:moveTo>
                <a:cubicBezTo>
                  <a:pt x="263" y="647"/>
                  <a:pt x="1003" y="398"/>
                  <a:pt x="2054" y="295"/>
                </a:cubicBezTo>
                <a:cubicBezTo>
                  <a:pt x="3102" y="192"/>
                  <a:pt x="5151" y="145"/>
                  <a:pt x="6260" y="160"/>
                </a:cubicBezTo>
                <a:cubicBezTo>
                  <a:pt x="6260" y="104"/>
                  <a:pt x="6272" y="0"/>
                  <a:pt x="6270" y="11"/>
                </a:cubicBezTo>
                <a:cubicBezTo>
                  <a:pt x="6270" y="11"/>
                  <a:pt x="3178" y="11"/>
                  <a:pt x="8" y="4"/>
                </a:cubicBezTo>
                <a:cubicBezTo>
                  <a:pt x="17" y="355"/>
                  <a:pt x="0" y="619"/>
                  <a:pt x="5" y="775"/>
                </a:cubicBezTo>
                <a:close/>
              </a:path>
            </a:pathLst>
          </a:custGeom>
          <a:solidFill>
            <a:srgbClr val="A6C4D2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65" r:id="rId4"/>
    <p:sldLayoutId id="2147484072" r:id="rId5"/>
    <p:sldLayoutId id="2147484064" r:id="rId6"/>
    <p:sldLayoutId id="2147484073" r:id="rId7"/>
    <p:sldLayoutId id="2147484074" r:id="rId8"/>
    <p:sldLayoutId id="2147484075" r:id="rId9"/>
    <p:sldLayoutId id="2147484063" r:id="rId10"/>
    <p:sldLayoutId id="2147484076" r:id="rId11"/>
    <p:sldLayoutId id="2147484077" r:id="rId12"/>
    <p:sldLayoutId id="2147484078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7E3573DC5297ACCED78C1F9E368D8CAE4E07F5147E8E6747420E9CBF63B2qAB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686800" cy="11818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2769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-1" y="0"/>
            <a:ext cx="9144001" cy="906735"/>
          </a:xfrm>
        </p:spPr>
        <p:txBody>
          <a:bodyPr lIns="0" rIns="18288">
            <a:normAutofit lnSpcReduction="10000"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5500" dirty="0" smtClean="0">
                <a:solidFill>
                  <a:srgbClr val="008000"/>
                </a:solidFill>
                <a:latin typeface="Times New Roman" pitchFamily="18" charset="0"/>
              </a:rPr>
              <a:t>Бюджет </a:t>
            </a:r>
            <a:r>
              <a:rPr lang="ru-RU" altLang="ru-RU" sz="5500" dirty="0" smtClean="0">
                <a:solidFill>
                  <a:srgbClr val="008000"/>
                </a:solidFill>
                <a:latin typeface="Times New Roman" pitchFamily="18" charset="0"/>
              </a:rPr>
              <a:t>для граждан</a:t>
            </a:r>
            <a:endParaRPr lang="ru-RU" altLang="ru-RU" dirty="0" smtClean="0">
              <a:solidFill>
                <a:srgbClr val="008000"/>
              </a:solidFill>
            </a:endParaRPr>
          </a:p>
        </p:txBody>
      </p:sp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790575" y="5732463"/>
            <a:ext cx="7712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8000"/>
                </a:solidFill>
              </a:rPr>
              <a:t>К </a:t>
            </a:r>
            <a:r>
              <a:rPr lang="ru-RU" b="1" dirty="0" smtClean="0">
                <a:solidFill>
                  <a:srgbClr val="008000"/>
                </a:solidFill>
              </a:rPr>
              <a:t>БЮДЖЕТУ </a:t>
            </a:r>
            <a:endParaRPr lang="ru-RU" b="1" dirty="0">
              <a:solidFill>
                <a:srgbClr val="008000"/>
              </a:solidFill>
            </a:endParaRPr>
          </a:p>
          <a:p>
            <a:pPr algn="ctr"/>
            <a:r>
              <a:rPr lang="ru-RU" b="1" dirty="0" smtClean="0">
                <a:solidFill>
                  <a:srgbClr val="008000"/>
                </a:solidFill>
              </a:rPr>
              <a:t>ШЕВЕЛЕВСКОГО </a:t>
            </a:r>
            <a:r>
              <a:rPr lang="ru-RU" b="1" dirty="0">
                <a:solidFill>
                  <a:srgbClr val="008000"/>
                </a:solidFill>
              </a:rPr>
              <a:t>СЕЛЬСОВЕТА НА </a:t>
            </a:r>
            <a:r>
              <a:rPr lang="ru-RU" b="1" dirty="0" smtClean="0">
                <a:solidFill>
                  <a:srgbClr val="008000"/>
                </a:solidFill>
              </a:rPr>
              <a:t>2022 </a:t>
            </a:r>
            <a:r>
              <a:rPr lang="ru-RU" b="1" dirty="0">
                <a:solidFill>
                  <a:srgbClr val="008000"/>
                </a:solidFill>
              </a:rPr>
              <a:t>– </a:t>
            </a:r>
            <a:r>
              <a:rPr lang="ru-RU" b="1" dirty="0" smtClean="0">
                <a:solidFill>
                  <a:srgbClr val="008000"/>
                </a:solidFill>
              </a:rPr>
              <a:t>2024 </a:t>
            </a:r>
            <a:r>
              <a:rPr lang="ru-RU" b="1" dirty="0">
                <a:solidFill>
                  <a:srgbClr val="008000"/>
                </a:solidFill>
              </a:rPr>
              <a:t>ГОДЫ</a:t>
            </a:r>
          </a:p>
        </p:txBody>
      </p:sp>
      <p:pic>
        <p:nvPicPr>
          <p:cNvPr id="32771" name="Picture 2" descr="C:\Users\Пользователь\Desktop\budg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714356"/>
            <a:ext cx="90011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200" dirty="0" smtClean="0"/>
              <a:t>ЭТАПЫ СОСТАВЛЕНИЯ И УТВЕРЖДЕНИЯ БЮДЖЕТА ШЕВЕЛЕВСКОГО сельсовета</a:t>
            </a:r>
            <a:br>
              <a:rPr lang="ru-RU" altLang="ru-RU" sz="3200" dirty="0" smtClean="0"/>
            </a:br>
            <a:endParaRPr lang="ru-RU" altLang="ru-RU" sz="3200" dirty="0" smtClean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49119727"/>
              </p:ext>
            </p:extLst>
          </p:nvPr>
        </p:nvGraphicFramePr>
        <p:xfrm>
          <a:off x="214282" y="1142984"/>
          <a:ext cx="8785702" cy="5542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500" y="1571625"/>
            <a:ext cx="6167438" cy="1169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по составлению проекта бюджета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Шевелевского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сельсовета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начинается за 10 месяцев до начала очередного финансового года. Администрация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Шевелевского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сельсовета утверждает перечень мероприятий по разработке проекта бюджета, определяет ответственных исполнителей и сроки исполнения. </a:t>
            </a:r>
          </a:p>
        </p:txBody>
      </p:sp>
      <p:sp>
        <p:nvSpPr>
          <p:cNvPr id="38916" name="TextBox 7"/>
          <p:cNvSpPr txBox="1">
            <a:spLocks noChangeArrowheads="1"/>
          </p:cNvSpPr>
          <p:nvPr/>
        </p:nvSpPr>
        <p:spPr bwMode="auto">
          <a:xfrm>
            <a:off x="2984500" y="3141663"/>
            <a:ext cx="6088063" cy="1784350"/>
          </a:xfrm>
          <a:prstGeom prst="rect">
            <a:avLst/>
          </a:prstGeom>
          <a:solidFill>
            <a:srgbClr val="FFE8D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100">
                <a:solidFill>
                  <a:srgbClr val="002060"/>
                </a:solidFill>
                <a:latin typeface="Times New Roman" pitchFamily="18" charset="0"/>
              </a:rPr>
              <a:t>Сформированный проект бюджета Администрация сельсовета вносит проект решения о бюджете на очередной финансовый год на рассмотрение Собрания депутатов не позднее 30 дней до окончания финансового года. Одновременно с проектом о бюджете Собранию депутатов представляются документы и материалы, определенные ст.182 БК РФ. Собрание депутатов рассматривает проект бюджета в двух чтениях. Собрание депутатов не позднее, чем за десять дней обязано рассмотреть указанный проект бюджета в первом чтении. При рассмотрении в первом чтении проекта о бюджете на очередной финансовый год Собрание депутатов заслушивает доклад главы сельсовета и принимает решение о принятии или об отклонении указанного проекта. Во втором  чтении принимается окончательная редакция бюджета муниципального образования.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500" y="5357813"/>
            <a:ext cx="6024563" cy="1092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ru-RU" sz="500" dirty="0">
              <a:cs typeface="+mn-cs"/>
            </a:endParaRPr>
          </a:p>
          <a:p>
            <a:pPr algn="just">
              <a:defRPr/>
            </a:pPr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 местного бюджета </a:t>
            </a:r>
            <a:r>
              <a:rPr lang="ru-RU" sz="1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Шевелевского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сельсовета утверждается  в форме Решения Собрания депутатов.  Принятое Собранием депутатов  Решение о местном  бюджете  поселения направляется Главе сельсовета и подлежит обнародованию в местах, определенных главой сельсовета.</a:t>
            </a:r>
          </a:p>
          <a:p>
            <a:pPr>
              <a:defRPr/>
            </a:pPr>
            <a:endParaRPr lang="ru-RU" sz="12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7938" y="0"/>
            <a:ext cx="8964612" cy="9810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4800" smtClean="0"/>
              <a:t>Сбалансированность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4213" y="981075"/>
            <a:ext cx="8064500" cy="3603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10000"/>
                  </a:schemeClr>
                </a:solidFill>
              </a:rPr>
              <a:t>Расходы бюджета сопоставляются с доходами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4213" y="2079625"/>
            <a:ext cx="158432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Доходы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35475" y="1857375"/>
            <a:ext cx="1727200" cy="901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Дефицит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или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 Профицит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82850" y="2089150"/>
            <a:ext cx="158432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Расходы</a:t>
            </a:r>
          </a:p>
        </p:txBody>
      </p:sp>
      <p:sp>
        <p:nvSpPr>
          <p:cNvPr id="43014" name="TextBox 8"/>
          <p:cNvSpPr txBox="1">
            <a:spLocks noChangeArrowheads="1"/>
          </p:cNvSpPr>
          <p:nvPr/>
        </p:nvSpPr>
        <p:spPr bwMode="auto">
          <a:xfrm>
            <a:off x="5003800" y="2033588"/>
            <a:ext cx="360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43015" name="TextBox 9"/>
          <p:cNvSpPr txBox="1">
            <a:spLocks noChangeArrowheads="1"/>
          </p:cNvSpPr>
          <p:nvPr/>
        </p:nvSpPr>
        <p:spPr bwMode="auto">
          <a:xfrm>
            <a:off x="4094163" y="2124075"/>
            <a:ext cx="360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=</a:t>
            </a:r>
          </a:p>
        </p:txBody>
      </p:sp>
      <p:sp>
        <p:nvSpPr>
          <p:cNvPr id="43016" name="TextBox 10"/>
          <p:cNvSpPr txBox="1">
            <a:spLocks noChangeArrowheads="1"/>
          </p:cNvSpPr>
          <p:nvPr/>
        </p:nvSpPr>
        <p:spPr bwMode="auto">
          <a:xfrm>
            <a:off x="2268538" y="2111375"/>
            <a:ext cx="358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-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667500" y="1682750"/>
            <a:ext cx="2081213" cy="612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Расходы </a:t>
            </a:r>
            <a:r>
              <a:rPr lang="ru-RU" dirty="0">
                <a:solidFill>
                  <a:srgbClr val="006600"/>
                </a:solidFill>
              </a:rPr>
              <a:t>больше</a:t>
            </a:r>
            <a:r>
              <a:rPr lang="ru-RU" dirty="0">
                <a:solidFill>
                  <a:srgbClr val="002060"/>
                </a:solidFill>
              </a:rPr>
              <a:t> доходов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667500" y="2425700"/>
            <a:ext cx="2081213" cy="696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Расходы </a:t>
            </a:r>
            <a:r>
              <a:rPr lang="ru-RU" dirty="0">
                <a:solidFill>
                  <a:srgbClr val="006600"/>
                </a:solidFill>
              </a:rPr>
              <a:t>меньше</a:t>
            </a:r>
            <a:r>
              <a:rPr lang="ru-RU" dirty="0">
                <a:solidFill>
                  <a:srgbClr val="002060"/>
                </a:solidFill>
              </a:rPr>
              <a:t> доходов</a:t>
            </a:r>
          </a:p>
        </p:txBody>
      </p:sp>
      <p:grpSp>
        <p:nvGrpSpPr>
          <p:cNvPr id="43019" name="Группа 19"/>
          <p:cNvGrpSpPr>
            <a:grpSpLocks/>
          </p:cNvGrpSpPr>
          <p:nvPr/>
        </p:nvGrpSpPr>
        <p:grpSpPr bwMode="auto">
          <a:xfrm>
            <a:off x="539750" y="3933825"/>
            <a:ext cx="2592388" cy="2014538"/>
            <a:chOff x="717604" y="2961053"/>
            <a:chExt cx="2592288" cy="2013868"/>
          </a:xfrm>
        </p:grpSpPr>
        <p:sp>
          <p:nvSpPr>
            <p:cNvPr id="18" name="TextBox 17"/>
            <p:cNvSpPr txBox="1"/>
            <p:nvPr/>
          </p:nvSpPr>
          <p:spPr>
            <a:xfrm>
              <a:off x="717604" y="2961053"/>
              <a:ext cx="2592288" cy="20138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2022 </a:t>
              </a:r>
              <a:r>
                <a:rPr 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год</a:t>
              </a:r>
            </a:p>
            <a:p>
              <a:pPr>
                <a:defRPr/>
              </a:pPr>
              <a:r>
                <a:rPr lang="ru-RU" dirty="0">
                  <a:cs typeface="+mn-cs"/>
                </a:rPr>
                <a:t>Доходы         Расходы</a:t>
              </a:r>
            </a:p>
            <a:p>
              <a:pPr>
                <a:defRPr/>
              </a:pPr>
              <a:r>
                <a:rPr lang="ru-RU" b="1" dirty="0" smtClean="0">
                  <a:cs typeface="+mn-cs"/>
                </a:rPr>
                <a:t>1 582,3           1 603,5</a:t>
              </a:r>
              <a:endParaRPr lang="ru-RU" b="1" dirty="0">
                <a:cs typeface="+mn-cs"/>
              </a:endParaRPr>
            </a:p>
            <a:p>
              <a:pPr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r>
                <a:rPr lang="ru-RU" dirty="0">
                  <a:cs typeface="+mn-cs"/>
                </a:rPr>
                <a:t>Дефицит </a:t>
              </a:r>
              <a:r>
                <a:rPr lang="ru-RU" dirty="0" smtClean="0">
                  <a:cs typeface="+mn-cs"/>
                </a:rPr>
                <a:t>– </a:t>
              </a:r>
              <a:r>
                <a:rPr lang="ru-RU" b="1" dirty="0" smtClean="0">
                  <a:cs typeface="+mn-cs"/>
                </a:rPr>
                <a:t>-21,2</a:t>
              </a:r>
              <a:endParaRPr lang="ru-RU" b="1" dirty="0">
                <a:cs typeface="+mn-cs"/>
              </a:endParaRPr>
            </a:p>
            <a:p>
              <a:pPr algn="ctr">
                <a:defRPr/>
              </a:pPr>
              <a:endParaRPr lang="ru-RU" b="1" dirty="0">
                <a:cs typeface="+mn-cs"/>
              </a:endParaRPr>
            </a:p>
          </p:txBody>
        </p:sp>
        <p:sp>
          <p:nvSpPr>
            <p:cNvPr id="19" name="Левая фигурная скобка 18"/>
            <p:cNvSpPr>
              <a:spLocks/>
            </p:cNvSpPr>
            <p:nvPr/>
          </p:nvSpPr>
          <p:spPr bwMode="auto">
            <a:xfrm rot="-5400000">
              <a:off x="1808231" y="3194062"/>
              <a:ext cx="382461" cy="1871591"/>
            </a:xfrm>
            <a:prstGeom prst="leftBrace">
              <a:avLst>
                <a:gd name="adj1" fmla="val 8337"/>
                <a:gd name="adj2" fmla="val 50000"/>
              </a:avLst>
            </a:prstGeom>
            <a:noFill/>
            <a:ln w="25400" algn="ctr">
              <a:solidFill>
                <a:srgbClr val="1C1C0F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accent5">
                    <a:lumMod val="1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43020" name="Группа 20"/>
          <p:cNvGrpSpPr>
            <a:grpSpLocks/>
          </p:cNvGrpSpPr>
          <p:nvPr/>
        </p:nvGrpSpPr>
        <p:grpSpPr bwMode="auto">
          <a:xfrm>
            <a:off x="3419475" y="3933825"/>
            <a:ext cx="2592388" cy="2032000"/>
            <a:chOff x="717604" y="2961053"/>
            <a:chExt cx="2592288" cy="2062010"/>
          </a:xfrm>
        </p:grpSpPr>
        <p:sp>
          <p:nvSpPr>
            <p:cNvPr id="22" name="TextBox 21"/>
            <p:cNvSpPr txBox="1"/>
            <p:nvPr/>
          </p:nvSpPr>
          <p:spPr>
            <a:xfrm>
              <a:off x="717604" y="2961053"/>
              <a:ext cx="2592288" cy="20620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2023 </a:t>
              </a:r>
              <a:r>
                <a:rPr 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год</a:t>
              </a:r>
            </a:p>
            <a:p>
              <a:pPr>
                <a:defRPr/>
              </a:pPr>
              <a:r>
                <a:rPr lang="ru-RU" dirty="0">
                  <a:cs typeface="+mn-cs"/>
                </a:rPr>
                <a:t>Доходы         Расходы</a:t>
              </a:r>
            </a:p>
            <a:p>
              <a:pPr>
                <a:defRPr/>
              </a:pPr>
              <a:r>
                <a:rPr lang="ru-RU" b="1" dirty="0" smtClean="0">
                  <a:cs typeface="+mn-cs"/>
                </a:rPr>
                <a:t>688,3              667,1</a:t>
              </a:r>
              <a:endParaRPr lang="ru-RU" b="1" dirty="0">
                <a:cs typeface="+mn-cs"/>
              </a:endParaRPr>
            </a:p>
            <a:p>
              <a:pPr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r>
                <a:rPr lang="ru-RU" dirty="0" smtClean="0">
                  <a:cs typeface="+mn-cs"/>
                </a:rPr>
                <a:t>Профицит </a:t>
              </a:r>
              <a:r>
                <a:rPr lang="ru-RU" b="1" dirty="0" smtClean="0">
                  <a:cs typeface="+mn-cs"/>
                </a:rPr>
                <a:t>– 21,2</a:t>
              </a:r>
              <a:endParaRPr lang="ru-RU" b="1" dirty="0">
                <a:cs typeface="+mn-cs"/>
              </a:endParaRPr>
            </a:p>
            <a:p>
              <a:pPr algn="ctr">
                <a:defRPr/>
              </a:pPr>
              <a:endParaRPr lang="ru-RU" b="1" dirty="0">
                <a:cs typeface="+mn-cs"/>
              </a:endParaRPr>
            </a:p>
          </p:txBody>
        </p:sp>
        <p:sp>
          <p:nvSpPr>
            <p:cNvPr id="23" name="Левая фигурная скобка 22"/>
            <p:cNvSpPr>
              <a:spLocks/>
            </p:cNvSpPr>
            <p:nvPr/>
          </p:nvSpPr>
          <p:spPr bwMode="auto">
            <a:xfrm rot="-5400000">
              <a:off x="1808564" y="3193999"/>
              <a:ext cx="381794" cy="1871591"/>
            </a:xfrm>
            <a:prstGeom prst="leftBrace">
              <a:avLst>
                <a:gd name="adj1" fmla="val 8337"/>
                <a:gd name="adj2" fmla="val 50000"/>
              </a:avLst>
            </a:prstGeom>
            <a:noFill/>
            <a:ln w="25400" algn="ctr">
              <a:solidFill>
                <a:srgbClr val="1C1C0F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accent5">
                    <a:lumMod val="1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43021" name="Группа 23"/>
          <p:cNvGrpSpPr>
            <a:grpSpLocks/>
          </p:cNvGrpSpPr>
          <p:nvPr/>
        </p:nvGrpSpPr>
        <p:grpSpPr bwMode="auto">
          <a:xfrm>
            <a:off x="6227763" y="4005263"/>
            <a:ext cx="2592387" cy="1739900"/>
            <a:chOff x="717604" y="2961053"/>
            <a:chExt cx="2592288" cy="1739459"/>
          </a:xfrm>
        </p:grpSpPr>
        <p:sp>
          <p:nvSpPr>
            <p:cNvPr id="25" name="TextBox 24"/>
            <p:cNvSpPr txBox="1"/>
            <p:nvPr/>
          </p:nvSpPr>
          <p:spPr>
            <a:xfrm>
              <a:off x="717604" y="2961053"/>
              <a:ext cx="2592288" cy="17394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2024 </a:t>
              </a:r>
              <a:r>
                <a:rPr 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год</a:t>
              </a:r>
            </a:p>
            <a:p>
              <a:pPr>
                <a:defRPr/>
              </a:pPr>
              <a:r>
                <a:rPr lang="ru-RU" dirty="0">
                  <a:cs typeface="+mn-cs"/>
                </a:rPr>
                <a:t>Доходы         Расходы</a:t>
              </a:r>
            </a:p>
            <a:p>
              <a:pPr>
                <a:defRPr/>
              </a:pPr>
              <a:r>
                <a:rPr lang="ru-RU" b="1" dirty="0" smtClean="0">
                  <a:cs typeface="+mn-cs"/>
                </a:rPr>
                <a:t>678,9               678,9</a:t>
              </a:r>
              <a:endParaRPr lang="ru-RU" b="1" dirty="0">
                <a:cs typeface="+mn-cs"/>
              </a:endParaRPr>
            </a:p>
            <a:p>
              <a:pPr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r>
                <a:rPr lang="ru-RU" dirty="0">
                  <a:cs typeface="+mn-cs"/>
                </a:rPr>
                <a:t>Дефицит -</a:t>
              </a:r>
              <a:r>
                <a:rPr lang="ru-RU" b="1" dirty="0">
                  <a:cs typeface="+mn-cs"/>
                </a:rPr>
                <a:t>0,0</a:t>
              </a:r>
            </a:p>
          </p:txBody>
        </p:sp>
        <p:sp>
          <p:nvSpPr>
            <p:cNvPr id="26" name="Левая фигурная скобка 25"/>
            <p:cNvSpPr>
              <a:spLocks/>
            </p:cNvSpPr>
            <p:nvPr/>
          </p:nvSpPr>
          <p:spPr bwMode="auto">
            <a:xfrm rot="-5400000">
              <a:off x="1808216" y="3194155"/>
              <a:ext cx="382490" cy="1871591"/>
            </a:xfrm>
            <a:prstGeom prst="leftBrace">
              <a:avLst>
                <a:gd name="adj1" fmla="val 8337"/>
                <a:gd name="adj2" fmla="val 50000"/>
              </a:avLst>
            </a:prstGeom>
            <a:noFill/>
            <a:ln w="25400" algn="ctr">
              <a:solidFill>
                <a:srgbClr val="1C1C0F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accent5">
                    <a:lumMod val="10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7" name="Скругленный прямоугольник 26"/>
          <p:cNvSpPr/>
          <p:nvPr/>
        </p:nvSpPr>
        <p:spPr>
          <a:xfrm>
            <a:off x="1042988" y="3213100"/>
            <a:ext cx="6985000" cy="720725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1C1C0F"/>
                </a:solidFill>
              </a:rPr>
              <a:t>Источником покрытия дефицита бюджета </a:t>
            </a:r>
            <a:r>
              <a:rPr lang="ru-RU" sz="1600" dirty="0" smtClean="0">
                <a:solidFill>
                  <a:srgbClr val="1C1C0F"/>
                </a:solidFill>
              </a:rPr>
              <a:t>являются </a:t>
            </a:r>
            <a:r>
              <a:rPr lang="ru-RU" sz="1600" dirty="0">
                <a:solidFill>
                  <a:srgbClr val="1C1C0F"/>
                </a:solidFill>
              </a:rPr>
              <a:t>остатки средств  бюджета поселения предыдущего периода</a:t>
            </a:r>
          </a:p>
        </p:txBody>
      </p:sp>
      <p:sp>
        <p:nvSpPr>
          <p:cNvPr id="43023" name="TextBox 1"/>
          <p:cNvSpPr txBox="1">
            <a:spLocks noChangeArrowheads="1"/>
          </p:cNvSpPr>
          <p:nvPr/>
        </p:nvSpPr>
        <p:spPr bwMode="auto">
          <a:xfrm>
            <a:off x="725488" y="1682750"/>
            <a:ext cx="1182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/>
              <a:t>тыс. рублей</a:t>
            </a:r>
          </a:p>
        </p:txBody>
      </p:sp>
      <p:sp>
        <p:nvSpPr>
          <p:cNvPr id="3" name="Двойная стрелка влево/вправо 2"/>
          <p:cNvSpPr/>
          <p:nvPr/>
        </p:nvSpPr>
        <p:spPr>
          <a:xfrm>
            <a:off x="5873750" y="1914525"/>
            <a:ext cx="938213" cy="238125"/>
          </a:xfrm>
          <a:prstGeom prst="leftRightArrow">
            <a:avLst/>
          </a:prstGeom>
          <a:gradFill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0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Двойная стрелка влево/вправо 27"/>
          <p:cNvSpPr/>
          <p:nvPr/>
        </p:nvSpPr>
        <p:spPr>
          <a:xfrm>
            <a:off x="5913438" y="2520950"/>
            <a:ext cx="858837" cy="211138"/>
          </a:xfrm>
          <a:prstGeom prst="leftRightArrow">
            <a:avLst/>
          </a:prstGeom>
          <a:gradFill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0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dirty="0" smtClean="0">
                <a:latin typeface="Arial" charset="0"/>
              </a:rPr>
              <a:t>Доходы бюджета муниципального образования </a:t>
            </a:r>
            <a:br>
              <a:rPr lang="ru-RU" altLang="ru-RU" sz="2000" dirty="0" smtClean="0">
                <a:latin typeface="Arial" charset="0"/>
              </a:rPr>
            </a:br>
            <a:r>
              <a:rPr lang="ru-RU" altLang="ru-RU" sz="2000" dirty="0" smtClean="0">
                <a:latin typeface="Arial" charset="0"/>
              </a:rPr>
              <a:t>«ШЕВЕЛЕВСКИЙ сельсовет» </a:t>
            </a:r>
            <a:r>
              <a:rPr lang="ru-RU" altLang="ru-RU" sz="2000" dirty="0" err="1" smtClean="0">
                <a:latin typeface="Arial" charset="0"/>
              </a:rPr>
              <a:t>обоянского</a:t>
            </a:r>
            <a:r>
              <a:rPr lang="ru-RU" altLang="ru-RU" sz="2000" dirty="0" smtClean="0">
                <a:latin typeface="Arial" charset="0"/>
              </a:rPr>
              <a:t> района </a:t>
            </a:r>
            <a:br>
              <a:rPr lang="ru-RU" altLang="ru-RU" sz="2000" dirty="0" smtClean="0">
                <a:latin typeface="Arial" charset="0"/>
              </a:rPr>
            </a:br>
            <a:r>
              <a:rPr lang="ru-RU" altLang="ru-RU" sz="2000" dirty="0" smtClean="0">
                <a:latin typeface="Arial" charset="0"/>
              </a:rPr>
              <a:t>Курской области</a:t>
            </a:r>
            <a:br>
              <a:rPr lang="ru-RU" altLang="ru-RU" sz="2000" dirty="0" smtClean="0">
                <a:latin typeface="Arial" charset="0"/>
              </a:rPr>
            </a:br>
            <a:r>
              <a:rPr lang="ru-RU" altLang="ru-RU" sz="2800" dirty="0" smtClean="0">
                <a:latin typeface="Arial" charset="0"/>
              </a:rPr>
              <a:t>         </a:t>
            </a:r>
            <a:endParaRPr lang="ru-RU" altLang="ru-RU" dirty="0" smtClean="0">
              <a:latin typeface="Arial" charset="0"/>
            </a:endParaRPr>
          </a:p>
        </p:txBody>
      </p:sp>
      <p:sp>
        <p:nvSpPr>
          <p:cNvPr id="44034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1527175"/>
            <a:ext cx="2849563" cy="746125"/>
          </a:xfrm>
        </p:spPr>
        <p:txBody>
          <a:bodyPr anchor="ctr"/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2000" dirty="0" smtClean="0"/>
              <a:t>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8400" y="3716338"/>
            <a:ext cx="2244725" cy="20986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</a:rPr>
              <a:t>платежи от предоставления государством различных видов услуг, продажи имущества, а также иные платежи в виде штрафов, санкций за нарушение законодательства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86500" y="3714750"/>
            <a:ext cx="2347913" cy="21002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20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sz="1200">
                <a:solidFill>
                  <a:srgbClr val="000000"/>
                </a:solidFill>
              </a:rPr>
              <a:t>средства, получаемые из других бюджетов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1563" y="3714750"/>
            <a:ext cx="2287587" cy="20986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</a:rPr>
              <a:t>все налоги, поступление которых предусмотрено налоговым законодательством , пени и штрафы, взимаемые за нарушение налогового законодательства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051050" y="2576513"/>
            <a:ext cx="936625" cy="795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rgbClr val="FFFFE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356100" y="2576513"/>
            <a:ext cx="863600" cy="795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rgbClr val="FFFFE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588125" y="2576513"/>
            <a:ext cx="863600" cy="795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rgbClr val="FFFFE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97588" y="1416050"/>
            <a:ext cx="1905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E1"/>
                </a:solidFill>
              </a:rPr>
              <a:t>Безвозмездные поступления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894138" y="1416050"/>
            <a:ext cx="1905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E1"/>
                </a:solidFill>
              </a:rPr>
              <a:t>Неналоговые доходы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609725" y="1416050"/>
            <a:ext cx="1905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E1"/>
                </a:solidFill>
              </a:rPr>
              <a:t>Налоговые доходы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i="1" dirty="0" err="1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Бюджетообразующие</a:t>
            </a:r>
            <a:r>
              <a:rPr lang="ru-RU" altLang="ru-RU" sz="2400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(основные) налоги бюджета поселения на 2022 - 2024 годы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2268538" y="1196975"/>
            <a:ext cx="1079500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300788" y="1196975"/>
            <a:ext cx="1008062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846" name="Прямоугольник 1"/>
          <p:cNvSpPr>
            <a:spLocks noChangeArrowheads="1"/>
          </p:cNvSpPr>
          <p:nvPr/>
        </p:nvSpPr>
        <p:spPr bwMode="auto">
          <a:xfrm>
            <a:off x="1619250" y="1557338"/>
            <a:ext cx="2520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Налог на доходы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физических лиц</a:t>
            </a:r>
          </a:p>
        </p:txBody>
      </p:sp>
      <p:sp>
        <p:nvSpPr>
          <p:cNvPr id="35847" name="Прямоугольник 3"/>
          <p:cNvSpPr>
            <a:spLocks noChangeArrowheads="1"/>
          </p:cNvSpPr>
          <p:nvPr/>
        </p:nvSpPr>
        <p:spPr bwMode="auto">
          <a:xfrm>
            <a:off x="5292725" y="1628775"/>
            <a:ext cx="2735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Земельный налог</a:t>
            </a:r>
            <a:endParaRPr lang="ru-RU" dirty="0">
              <a:solidFill>
                <a:schemeClr val="tx2">
                  <a:lumMod val="50000"/>
                </a:schemeClr>
              </a:solidFill>
              <a:cs typeface="+mn-cs"/>
            </a:endParaRPr>
          </a:p>
        </p:txBody>
      </p:sp>
      <p:sp>
        <p:nvSpPr>
          <p:cNvPr id="35849" name="Прямоугольник 16"/>
          <p:cNvSpPr>
            <a:spLocks noChangeArrowheads="1"/>
          </p:cNvSpPr>
          <p:nvPr/>
        </p:nvSpPr>
        <p:spPr bwMode="auto">
          <a:xfrm>
            <a:off x="900113" y="2205038"/>
            <a:ext cx="3743325" cy="3816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Налогоплательщики – физические лица, получающие доходы</a:t>
            </a:r>
          </a:p>
          <a:p>
            <a:pPr algn="ctr">
              <a:defRPr/>
            </a:pPr>
            <a:endParaRPr lang="ru-RU" sz="1400" b="1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Ставка налога – 13%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(в отношении отдельных видов доходов установлены пониженные или повышенные ставки: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35% - в отношении стоимости выигрышей и призов, процентных доходов по вкладам в банках, суммы экономии на процентах, платы за использование денежных средств членов кредитного потребительского кооператива.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30% - в отношении доходов, получаемых физическими лицами, не являющимися налоговыми резидентами РФ.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15% - в отношении дивидендов, получаемых физическими лицами, не являющимися налоговыми резидентами РФ.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9% - в отношении доходов от долевого участия в деятельности организаций, полученных в виде дивидендов физическими лицами, являющимися налоговыми резидентами РФ, процентов по облигациям с ипотечным покрытием) </a:t>
            </a:r>
          </a:p>
          <a:p>
            <a:pPr algn="ctr">
              <a:defRPr/>
            </a:pPr>
            <a:endParaRPr lang="ru-RU" sz="1000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Зачисляется в размере 2% в бюджет поселения</a:t>
            </a:r>
          </a:p>
        </p:txBody>
      </p:sp>
      <p:sp>
        <p:nvSpPr>
          <p:cNvPr id="35850" name="Прямоугольник 17"/>
          <p:cNvSpPr>
            <a:spLocks noChangeArrowheads="1"/>
          </p:cNvSpPr>
          <p:nvPr/>
        </p:nvSpPr>
        <p:spPr bwMode="auto">
          <a:xfrm>
            <a:off x="5364163" y="2205038"/>
            <a:ext cx="3095625" cy="3082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Налогоплательщики – организации и физические лица, обладающие земельными участками, на праве собственности, праве постоянного (бессрочного) пользования или праве пожизненного наследуемого владения в пределах границ поселения</a:t>
            </a:r>
          </a:p>
          <a:p>
            <a:pPr algn="ctr">
              <a:defRPr/>
            </a:pPr>
            <a:endParaRPr lang="ru-RU" sz="1200" b="1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Ставка налога – от 0,3% до 1,5%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от кадастровой стоимости земельных участков в зависимости от категории земель</a:t>
            </a:r>
          </a:p>
          <a:p>
            <a:pPr algn="ctr">
              <a:defRPr/>
            </a:pPr>
            <a:endParaRPr lang="ru-RU" sz="1200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В размере 100% зачисляется в бюджет поселения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214290"/>
            <a:ext cx="7818464" cy="118906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dirty="0" smtClean="0">
                <a:latin typeface="Arial" charset="0"/>
              </a:rPr>
              <a:t>Структура налоговых и неналоговых доходов бюджета муниципального образования «БШЕВЕЛЕВСКИЙ сельсовет» </a:t>
            </a:r>
            <a:r>
              <a:rPr lang="ru-RU" sz="1800" b="1" dirty="0" err="1" smtClean="0">
                <a:latin typeface="Arial" charset="0"/>
              </a:rPr>
              <a:t>обоянского</a:t>
            </a:r>
            <a:r>
              <a:rPr lang="ru-RU" sz="1800" b="1" dirty="0" smtClean="0">
                <a:latin typeface="Arial" charset="0"/>
              </a:rPr>
              <a:t> района Курской области </a:t>
            </a:r>
            <a:r>
              <a:rPr lang="ru-RU" sz="1800" dirty="0" smtClean="0">
                <a:latin typeface="Arial" charset="0"/>
              </a:rPr>
              <a:t/>
            </a:r>
            <a:br>
              <a:rPr lang="ru-RU" sz="1800" dirty="0" smtClean="0">
                <a:latin typeface="Arial" charset="0"/>
              </a:rPr>
            </a:br>
            <a:r>
              <a:rPr lang="ru-RU" sz="1100" dirty="0" smtClean="0">
                <a:latin typeface="Arial" charset="0"/>
              </a:rPr>
              <a:t>тыс.рублей</a:t>
            </a:r>
            <a:r>
              <a:rPr lang="ru-RU" sz="1600" dirty="0" smtClean="0">
                <a:latin typeface="Arial" charset="0"/>
              </a:rPr>
              <a:t/>
            </a:r>
            <a:br>
              <a:rPr lang="ru-RU" sz="1600" dirty="0" smtClean="0">
                <a:latin typeface="Arial" charset="0"/>
              </a:rPr>
            </a:br>
            <a:r>
              <a:rPr lang="ru-RU" sz="1600" dirty="0" smtClean="0">
                <a:latin typeface="Arial" charset="0"/>
              </a:rPr>
              <a:t>2022-2024 годы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00688" y="2071688"/>
            <a:ext cx="3186112" cy="4021137"/>
          </a:xfrm>
        </p:spPr>
        <p:txBody>
          <a:bodyPr>
            <a:normAutofit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Налоговые и неналоговые доходы (всего):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2022 год – 452,9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2023 год – 453,5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2024 год – 454,0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НДФЛ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2022 год – 12,7 (2,8%)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2023 год –13,3 (2,9%)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2024 год –13,9 (2,9%)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Земельный налог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2022 год – 397,1 (87,7%)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2023 год – 397,1 (87,6%)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2024 год – 397,1 (87,6%)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Налог на имущество физических лиц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2022год   – 43,1 (9,5%)</a:t>
            </a:r>
            <a:endParaRPr lang="ru-RU" sz="1200" b="1" dirty="0">
              <a:solidFill>
                <a:srgbClr val="0000CC"/>
              </a:solidFill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2023 год – 43,1 (9,5 %)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2024 год –43,1 (9,5%)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200" dirty="0" smtClean="0"/>
          </a:p>
        </p:txBody>
      </p:sp>
      <p:graphicFrame>
        <p:nvGraphicFramePr>
          <p:cNvPr id="2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99738787"/>
              </p:ext>
            </p:extLst>
          </p:nvPr>
        </p:nvGraphicFramePr>
        <p:xfrm>
          <a:off x="550863" y="1679575"/>
          <a:ext cx="5051425" cy="420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b="1" dirty="0" smtClean="0">
                <a:latin typeface="Arial" charset="0"/>
              </a:rPr>
              <a:t>Межбюджетные трансферты </a:t>
            </a:r>
          </a:p>
        </p:txBody>
      </p:sp>
      <p:graphicFrame>
        <p:nvGraphicFramePr>
          <p:cNvPr id="3789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180063"/>
              </p:ext>
            </p:extLst>
          </p:nvPr>
        </p:nvGraphicFramePr>
        <p:xfrm>
          <a:off x="250825" y="1844675"/>
          <a:ext cx="8785225" cy="2455724"/>
        </p:xfrm>
        <a:graphic>
          <a:graphicData uri="http://schemas.openxmlformats.org/drawingml/2006/table">
            <a:tbl>
              <a:tblPr/>
              <a:tblGrid>
                <a:gridCol w="8785225"/>
              </a:tblGrid>
              <a:tr h="1838325">
                <a:tc>
                  <a:txBody>
                    <a:bodyPr/>
                    <a:lstStyle/>
                    <a:p>
                      <a:pPr marL="0" marR="0" lvl="0" indent="0" algn="just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Межбюджетные трансферты  - средства, предоставляемые одним бюджетом бюджетной системы Российской Федерации другому бюджету бюджетной системы Российской Федерации</a:t>
                      </a:r>
                    </a:p>
                    <a:p>
                      <a:pPr marL="0" marR="0" lvl="0" indent="0" algn="l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1466" marR="81466" marT="43555" marB="43555" horzOverflow="overflow">
                    <a:lnL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1466" marR="81466" marT="43555" marB="43555" horzOverflow="overflow">
                    <a:lnL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0E0C2"/>
                        </a:gs>
                        <a:gs pos="50000">
                          <a:schemeClr val="bg1"/>
                        </a:gs>
                        <a:gs pos="100000">
                          <a:srgbClr val="E0E0C2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dirty="0" smtClean="0">
                <a:latin typeface="Arial" charset="0"/>
              </a:rPr>
              <a:t>Структура безвозмездных поступлений в   бюджет ШЕВЕЛЕВСКОГО сельсовета </a:t>
            </a:r>
            <a:r>
              <a:rPr lang="ru-RU" altLang="ru-RU" sz="2400" b="1" dirty="0" err="1" smtClean="0">
                <a:latin typeface="Arial" charset="0"/>
              </a:rPr>
              <a:t>обоянского</a:t>
            </a:r>
            <a:r>
              <a:rPr lang="ru-RU" altLang="ru-RU" sz="2400" b="1" dirty="0" smtClean="0">
                <a:latin typeface="Arial" charset="0"/>
              </a:rPr>
              <a:t> района Курской области</a:t>
            </a:r>
            <a:br>
              <a:rPr lang="ru-RU" altLang="ru-RU" sz="2400" b="1" dirty="0" smtClean="0">
                <a:latin typeface="Arial" charset="0"/>
              </a:rPr>
            </a:br>
            <a:r>
              <a:rPr lang="ru-RU" altLang="ru-RU" sz="2400" b="1" dirty="0" smtClean="0">
                <a:latin typeface="Arial" charset="0"/>
              </a:rPr>
              <a:t> в 2022 году и на плановый период </a:t>
            </a:r>
            <a:br>
              <a:rPr lang="ru-RU" altLang="ru-RU" sz="2400" b="1" dirty="0" smtClean="0">
                <a:latin typeface="Arial" charset="0"/>
              </a:rPr>
            </a:br>
            <a:r>
              <a:rPr lang="ru-RU" altLang="ru-RU" sz="2400" b="1" dirty="0" smtClean="0">
                <a:latin typeface="Arial" charset="0"/>
              </a:rPr>
              <a:t>2023-2024 годы</a:t>
            </a:r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8721967"/>
              </p:ext>
            </p:extLst>
          </p:nvPr>
        </p:nvGraphicFramePr>
        <p:xfrm>
          <a:off x="1265238" y="2408238"/>
          <a:ext cx="6423025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571472" y="115888"/>
            <a:ext cx="8001056" cy="12874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latin typeface="Arial" charset="0"/>
              </a:rPr>
              <a:t>Безвозмездные поступления в бюджет </a:t>
            </a:r>
            <a:r>
              <a:rPr lang="ru-RU" sz="2400" dirty="0" err="1" smtClean="0">
                <a:latin typeface="Arial" charset="0"/>
              </a:rPr>
              <a:t>Башкатовского</a:t>
            </a:r>
            <a:r>
              <a:rPr lang="ru-RU" sz="2400" dirty="0" smtClean="0">
                <a:latin typeface="Arial" charset="0"/>
              </a:rPr>
              <a:t> сельсовета </a:t>
            </a:r>
            <a:r>
              <a:rPr lang="ru-RU" sz="2400" dirty="0" err="1" smtClean="0">
                <a:latin typeface="Arial" charset="0"/>
              </a:rPr>
              <a:t>обоянского</a:t>
            </a:r>
            <a:r>
              <a:rPr lang="ru-RU" sz="2400" dirty="0" smtClean="0">
                <a:latin typeface="Arial" charset="0"/>
              </a:rPr>
              <a:t> района Курской области на 2022 – 2024 годы</a:t>
            </a:r>
            <a:br>
              <a:rPr lang="ru-RU" sz="2400" dirty="0" smtClean="0">
                <a:latin typeface="Arial" charset="0"/>
              </a:rPr>
            </a:br>
            <a:r>
              <a:rPr lang="ru-RU" sz="1800" dirty="0" smtClean="0">
                <a:latin typeface="Arial" charset="0"/>
              </a:rPr>
              <a:t>тыс.рублей </a:t>
            </a:r>
            <a:r>
              <a:rPr lang="ru-RU" sz="2400" dirty="0" smtClean="0">
                <a:latin typeface="Arial" charset="0"/>
              </a:rPr>
              <a:t> 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815297"/>
              </p:ext>
            </p:extLst>
          </p:nvPr>
        </p:nvGraphicFramePr>
        <p:xfrm>
          <a:off x="877888" y="1463675"/>
          <a:ext cx="7602537" cy="5154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4800" dirty="0" smtClean="0">
                <a:solidFill>
                  <a:schemeClr val="accent2">
                    <a:lumMod val="75000"/>
                  </a:schemeClr>
                </a:solidFill>
              </a:rPr>
              <a:t>Расходы местного  бюджета</a:t>
            </a:r>
            <a:r>
              <a:rPr lang="ru-RU" altLang="ru-RU" sz="4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endParaRPr lang="ru-RU" altLang="ru-RU" sz="4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0178" name="Объект 2"/>
          <p:cNvSpPr>
            <a:spLocks noGrp="1"/>
          </p:cNvSpPr>
          <p:nvPr>
            <p:ph idx="4294967295"/>
          </p:nvPr>
        </p:nvSpPr>
        <p:spPr>
          <a:xfrm>
            <a:off x="935038" y="1600200"/>
            <a:ext cx="8208962" cy="4530725"/>
          </a:xfrm>
        </p:spPr>
        <p:txBody>
          <a:bodyPr/>
          <a:lstStyle/>
          <a:p>
            <a:r>
              <a:rPr lang="ru-RU" sz="1800" b="1" smtClean="0"/>
              <a:t>Расходы бюджета </a:t>
            </a:r>
            <a:r>
              <a:rPr lang="ru-RU" sz="1800" smtClean="0"/>
              <a:t>– выплачиваемые из бюджета денежные средства.</a:t>
            </a:r>
          </a:p>
          <a:p>
            <a:endParaRPr lang="ru-RU" sz="1000" smtClean="0"/>
          </a:p>
          <a:p>
            <a:pPr algn="just">
              <a:buFont typeface="Wingdings" pitchFamily="2" charset="2"/>
              <a:buNone/>
            </a:pPr>
            <a:r>
              <a:rPr lang="ru-RU" sz="1800" u="sng" smtClean="0"/>
              <a:t>Объём расходов </a:t>
            </a:r>
            <a:r>
              <a:rPr lang="ru-RU" sz="1800" smtClean="0"/>
              <a:t>определяется исходя из объёма средств, необходимых для исполнения установленных законодательством полномочий органов местного самоуправления.</a:t>
            </a:r>
          </a:p>
          <a:p>
            <a:pPr>
              <a:buFont typeface="Wingdings" pitchFamily="2" charset="2"/>
              <a:buNone/>
            </a:pPr>
            <a:r>
              <a:rPr lang="ru-RU" sz="100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Расходы местного бюджета  </a:t>
            </a:r>
            <a:r>
              <a:rPr lang="ru-RU" sz="1800" u="sng" smtClean="0"/>
              <a:t>классифицируются</a:t>
            </a:r>
            <a:r>
              <a:rPr lang="ru-RU" sz="1800" smtClean="0"/>
              <a:t>: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	•по разделам и подразделам;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	•по разделам и подразделам, целевым статьям и группам видов расходов;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214290"/>
            <a:ext cx="7772400" cy="100013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Структура расходов бюджета ШЕВЕЛЕВСКОГО сельсовета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обоянского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района Курской области в 2022 году И НА ПЛАНОВЫЙ ПЕРИОД 2023-2024 ГОДЫ</a:t>
            </a:r>
            <a:b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202" name="Rectangle 5"/>
          <p:cNvSpPr>
            <a:spLocks noChangeArrowheads="1"/>
          </p:cNvSpPr>
          <p:nvPr/>
        </p:nvSpPr>
        <p:spPr bwMode="auto">
          <a:xfrm>
            <a:off x="1366838" y="3054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51203" name="Rectangle 6"/>
          <p:cNvSpPr>
            <a:spLocks noChangeArrowheads="1"/>
          </p:cNvSpPr>
          <p:nvPr/>
        </p:nvSpPr>
        <p:spPr bwMode="auto">
          <a:xfrm>
            <a:off x="1582738" y="32702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/>
          </a:p>
        </p:txBody>
      </p:sp>
      <p:graphicFrame>
        <p:nvGraphicFramePr>
          <p:cNvPr id="2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4476139"/>
              </p:ext>
            </p:extLst>
          </p:nvPr>
        </p:nvGraphicFramePr>
        <p:xfrm>
          <a:off x="1574800" y="1447800"/>
          <a:ext cx="59944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8"/>
            <a:ext cx="8329613" cy="3000375"/>
          </a:xfrm>
        </p:spPr>
        <p:txBody>
          <a:bodyPr>
            <a:normAutofit fontScale="925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 для граждан разрабатывается в целях ознакомления граждан с основными положениями проекта решения о бюджете муниципального образования «</a:t>
            </a:r>
            <a:r>
              <a:rPr lang="ru-RU" alt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Шевелевский</a:t>
            </a:r>
            <a:r>
              <a:rPr lang="ru-RU" alt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сельсовет» </a:t>
            </a:r>
            <a:r>
              <a:rPr lang="ru-RU" alt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Обоянского</a:t>
            </a:r>
            <a:r>
              <a:rPr lang="ru-RU" alt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 на 2022– 2024 годы в доступной форме для широкого круга заинтересованных пользователей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5B831-2420-41C4-8D70-8469AAE95885}" type="slidenum">
              <a:rPr lang="ru-RU" altLang="ru-RU"/>
              <a:pPr>
                <a:defRPr/>
              </a:pPr>
              <a:t>2</a:t>
            </a:fld>
            <a:endParaRPr lang="ru-RU" altLang="ru-RU"/>
          </a:p>
        </p:txBody>
      </p:sp>
      <p:pic>
        <p:nvPicPr>
          <p:cNvPr id="33795" name="Picture 2" descr="C:\Users\Пользователь\Desktop\1483338064_byudzh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214313"/>
            <a:ext cx="55721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Основные мероприятия развития жилищно-коммунального хозяйства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шевелевского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сельсовета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обоянского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района Курской области  на 2022-2024 годы»</a:t>
            </a:r>
          </a:p>
        </p:txBody>
      </p:sp>
      <p:graphicFrame>
        <p:nvGraphicFramePr>
          <p:cNvPr id="45059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41581012"/>
              </p:ext>
            </p:extLst>
          </p:nvPr>
        </p:nvGraphicFramePr>
        <p:xfrm>
          <a:off x="683567" y="1916831"/>
          <a:ext cx="7920881" cy="1812208"/>
        </p:xfrm>
        <a:graphic>
          <a:graphicData uri="http://schemas.openxmlformats.org/drawingml/2006/table">
            <a:tbl>
              <a:tblPr/>
              <a:tblGrid>
                <a:gridCol w="5502928"/>
                <a:gridCol w="917155"/>
                <a:gridCol w="667022"/>
                <a:gridCol w="833776"/>
              </a:tblGrid>
              <a:tr h="364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Мероприятия</a:t>
                      </a:r>
                    </a:p>
                  </a:txBody>
                  <a:tcPr marL="91434" marR="91434"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2024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Благоустройство всего, в том числе</a:t>
                      </a:r>
                    </a:p>
                  </a:txBody>
                  <a:tcPr marL="91434" marR="91434"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18,5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Озеленение</a:t>
                      </a:r>
                    </a:p>
                  </a:txBody>
                  <a:tcPr marL="91434" marR="91434"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Прочие мероприятия по благоустройству</a:t>
                      </a:r>
                    </a:p>
                  </a:txBody>
                  <a:tcPr marL="91434" marR="91434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17,5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63" name="Text Box 46"/>
          <p:cNvSpPr txBox="1">
            <a:spLocks noChangeArrowheads="1"/>
          </p:cNvSpPr>
          <p:nvPr/>
        </p:nvSpPr>
        <p:spPr bwMode="auto">
          <a:xfrm>
            <a:off x="7667625" y="1498600"/>
            <a:ext cx="1368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200"/>
              <a:t>    тыс. рублей</a:t>
            </a:r>
          </a:p>
        </p:txBody>
      </p:sp>
      <p:sp>
        <p:nvSpPr>
          <p:cNvPr id="52264" name="Rectangle 48"/>
          <p:cNvSpPr>
            <a:spLocks noChangeArrowheads="1"/>
          </p:cNvSpPr>
          <p:nvPr/>
        </p:nvSpPr>
        <p:spPr bwMode="auto">
          <a:xfrm>
            <a:off x="5508625" y="558958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latin typeface="Times New Roman" pitchFamily="18" charset="0"/>
              </a:rPr>
              <a:t> </a:t>
            </a:r>
            <a:endParaRPr lang="ru-RU" altLang="ru-RU" sz="17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Расходы на реализацию первичных мер пожарной безопасности на территории </a:t>
            </a:r>
            <a:r>
              <a:rPr lang="ru-RU" alt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шевелевского</a:t>
            </a: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сельсовета </a:t>
            </a:r>
            <a:r>
              <a:rPr lang="ru-RU" alt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обоянского</a:t>
            </a: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района Курской области </a:t>
            </a:r>
            <a:b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</a:b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2022-2024 годы</a:t>
            </a:r>
          </a:p>
        </p:txBody>
      </p:sp>
      <p:sp>
        <p:nvSpPr>
          <p:cNvPr id="3076" name="AutoShape 16"/>
          <p:cNvSpPr>
            <a:spLocks noChangeAspect="1" noChangeArrowheads="1"/>
          </p:cNvSpPr>
          <p:nvPr/>
        </p:nvSpPr>
        <p:spPr bwMode="auto">
          <a:xfrm>
            <a:off x="4679156" y="1484784"/>
            <a:ext cx="4412612" cy="277134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altLang="ru-RU" sz="1200" b="1">
                <a:solidFill>
                  <a:srgbClr val="000066"/>
                </a:solidFill>
                <a:latin typeface="Times New Roman" pitchFamily="18" charset="0"/>
              </a:rPr>
              <a:t>Финансирование  направлено на обеспечение противопожарной безопасности, обучение населения способам защиты и действиям в чрезвычайных ситуациях, в области  пожарной безопасности, создание систем оповещения населения при угрозе возникновения чрезвычайных  ситуаций, обеспечение деятельности  добровольной пожарной охраны, инженерную защиту территории сельского поселения (противопожарные полосы), содержание подъездных путей к наружным источникам пожарного водоснабжения, содержание источников водозабора в зимний период .</a:t>
            </a:r>
            <a:endParaRPr lang="ru-RU" altLang="ru-RU" sz="12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077" name="AutoShape 29"/>
          <p:cNvSpPr>
            <a:spLocks noChangeArrowheads="1"/>
          </p:cNvSpPr>
          <p:nvPr/>
        </p:nvSpPr>
        <p:spPr bwMode="auto">
          <a:xfrm>
            <a:off x="4340225" y="4437063"/>
            <a:ext cx="4716463" cy="2305050"/>
          </a:xfrm>
          <a:prstGeom prst="roundRect">
            <a:avLst>
              <a:gd name="adj" fmla="val 15824"/>
            </a:avLst>
          </a:prstGeom>
          <a:ln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altLang="ru-RU" sz="1100" b="1" dirty="0">
                <a:solidFill>
                  <a:srgbClr val="000C0C"/>
                </a:solidFill>
                <a:latin typeface="Verdana" pitchFamily="34" charset="0"/>
              </a:rPr>
              <a:t>      </a:t>
            </a: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Реализация мероприятий государственной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программы позволит достичь следующих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результатов к </a:t>
            </a:r>
            <a:r>
              <a:rPr lang="ru-RU" altLang="ru-RU" sz="1300" b="1" dirty="0" smtClean="0">
                <a:solidFill>
                  <a:srgbClr val="000066"/>
                </a:solidFill>
                <a:latin typeface="Times New Roman" pitchFamily="18" charset="0"/>
              </a:rPr>
              <a:t>2024 </a:t>
            </a: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году: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altLang="ru-RU" sz="13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     -  снизить гибель людей в чрезвычайных ситуациях и на пожарах ;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ru-RU" altLang="ru-RU" sz="13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     - снизить экономический ущерб от чрезвычайных ситуаций ;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ru-RU" altLang="ru-RU" sz="13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     - увеличить количество спасенных ценностей.</a:t>
            </a:r>
          </a:p>
        </p:txBody>
      </p:sp>
      <p:sp>
        <p:nvSpPr>
          <p:cNvPr id="7329" name="Rectangle 161"/>
          <p:cNvSpPr>
            <a:spLocks noChangeArrowheads="1"/>
          </p:cNvSpPr>
          <p:nvPr/>
        </p:nvSpPr>
        <p:spPr bwMode="auto">
          <a:xfrm>
            <a:off x="357188" y="4643438"/>
            <a:ext cx="7858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9FF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9FF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9FF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9FFFF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 sz="11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2" name="Rectangle 161"/>
          <p:cNvSpPr>
            <a:spLocks noChangeArrowheads="1"/>
          </p:cNvSpPr>
          <p:nvPr/>
        </p:nvSpPr>
        <p:spPr bwMode="auto">
          <a:xfrm>
            <a:off x="611188" y="2205038"/>
            <a:ext cx="396081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endParaRPr lang="ru-RU" altLang="ru-RU" sz="11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13" name="Rectangle 161"/>
          <p:cNvSpPr>
            <a:spLocks noChangeArrowheads="1"/>
          </p:cNvSpPr>
          <p:nvPr/>
        </p:nvSpPr>
        <p:spPr bwMode="auto">
          <a:xfrm>
            <a:off x="2555875" y="2205038"/>
            <a:ext cx="7858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endParaRPr lang="ru-RU" altLang="ru-RU" sz="11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14" name="Rectangle 161"/>
          <p:cNvSpPr>
            <a:spLocks noChangeArrowheads="1"/>
          </p:cNvSpPr>
          <p:nvPr/>
        </p:nvSpPr>
        <p:spPr bwMode="auto">
          <a:xfrm>
            <a:off x="3419475" y="2205038"/>
            <a:ext cx="7858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endParaRPr lang="ru-RU" altLang="ru-RU" sz="11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cxnSp>
        <p:nvCxnSpPr>
          <p:cNvPr id="54280" name="Прямая соединительная линия 27"/>
          <p:cNvCxnSpPr>
            <a:cxnSpLocks noChangeShapeType="1"/>
          </p:cNvCxnSpPr>
          <p:nvPr/>
        </p:nvCxnSpPr>
        <p:spPr bwMode="auto">
          <a:xfrm rot="5400000" flipH="1" flipV="1">
            <a:off x="-1385887" y="2908300"/>
            <a:ext cx="3357562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49164" name="Group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755254"/>
              </p:ext>
            </p:extLst>
          </p:nvPr>
        </p:nvGraphicFramePr>
        <p:xfrm>
          <a:off x="179388" y="5084763"/>
          <a:ext cx="4105275" cy="1141413"/>
        </p:xfrm>
        <a:graphic>
          <a:graphicData uri="http://schemas.openxmlformats.org/drawingml/2006/table">
            <a:tbl>
              <a:tblPr/>
              <a:tblGrid>
                <a:gridCol w="1152525"/>
                <a:gridCol w="2952750"/>
              </a:tblGrid>
              <a:tr h="4079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Объем финансирования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2022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1,0 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2023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1,0 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2024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1,0 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297" name="Rectangle 29"/>
          <p:cNvSpPr>
            <a:spLocks noChangeArrowheads="1"/>
          </p:cNvSpPr>
          <p:nvPr/>
        </p:nvSpPr>
        <p:spPr bwMode="auto">
          <a:xfrm>
            <a:off x="539750" y="1844675"/>
            <a:ext cx="38163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 dirty="0">
                <a:solidFill>
                  <a:schemeClr val="tx2"/>
                </a:solidFill>
                <a:latin typeface="Times New Roman" pitchFamily="18" charset="0"/>
              </a:rPr>
              <a:t>Обеспечение первичных мер пожарной безопасности на территории сельского поселения</a:t>
            </a:r>
            <a:endParaRPr lang="ru-RU" sz="1400" b="1" dirty="0">
              <a:latin typeface="Times New Roman" pitchFamily="18" charset="0"/>
            </a:endParaRPr>
          </a:p>
          <a:p>
            <a:endParaRPr lang="ru-RU" sz="1200" dirty="0"/>
          </a:p>
          <a:p>
            <a:r>
              <a:rPr lang="ru-RU" sz="1200" dirty="0"/>
              <a:t>Норматив расходов </a:t>
            </a:r>
            <a:r>
              <a:rPr lang="ru-RU" sz="1200" dirty="0" smtClean="0"/>
              <a:t>для </a:t>
            </a:r>
            <a:r>
              <a:rPr lang="ru-RU" sz="1200" dirty="0"/>
              <a:t>обеспечения прочих первичных мер пожарной </a:t>
            </a:r>
            <a:r>
              <a:rPr lang="ru-RU" sz="1200" dirty="0" smtClean="0"/>
              <a:t>безопасности                                                 2022 год </a:t>
            </a:r>
            <a:r>
              <a:rPr lang="ru-RU" sz="1200" dirty="0"/>
              <a:t>– </a:t>
            </a:r>
            <a:r>
              <a:rPr lang="ru-RU" sz="1200" dirty="0" smtClean="0"/>
              <a:t>1,0 </a:t>
            </a:r>
            <a:r>
              <a:rPr lang="ru-RU" sz="1200" dirty="0"/>
              <a:t>тыс. рублей</a:t>
            </a:r>
          </a:p>
          <a:p>
            <a:r>
              <a:rPr lang="ru-RU" sz="1200" dirty="0" smtClean="0"/>
              <a:t>2023 </a:t>
            </a:r>
            <a:r>
              <a:rPr lang="ru-RU" sz="1200" dirty="0"/>
              <a:t>год – </a:t>
            </a:r>
            <a:r>
              <a:rPr lang="ru-RU" sz="1200" dirty="0" smtClean="0"/>
              <a:t>1,0 </a:t>
            </a:r>
            <a:r>
              <a:rPr lang="ru-RU" sz="1200" dirty="0"/>
              <a:t>тыс. </a:t>
            </a:r>
            <a:r>
              <a:rPr lang="ru-RU" sz="1200" dirty="0" smtClean="0"/>
              <a:t>рублей</a:t>
            </a:r>
          </a:p>
          <a:p>
            <a:r>
              <a:rPr lang="ru-RU" sz="1200" dirty="0" smtClean="0"/>
              <a:t>2024 год – 1,0 тыс. рублей</a:t>
            </a: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269E9E-9025-41EB-B81C-DD633ED39602}" type="slidenum">
              <a:rPr lang="ru-RU" altLang="ru-RU"/>
              <a:pPr>
                <a:defRPr/>
              </a:pPr>
              <a:t>22</a:t>
            </a:fld>
            <a:endParaRPr lang="ru-RU" altLang="ru-RU"/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785813" y="1257448"/>
            <a:ext cx="7500937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cs typeface="Times New Roman" pitchFamily="18" charset="0"/>
              </a:rPr>
              <a:t>МУНИЦИПАЛЬНЫЙ ДОЛГ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  <a:cs typeface="Times New Roman" pitchFamily="18" charset="0"/>
              </a:rPr>
              <a:t>МУНИЦИПАЛЬНОГО ОБРАЗОВАНИЯ</a:t>
            </a:r>
          </a:p>
          <a:p>
            <a:pPr algn="ctr"/>
            <a:endParaRPr lang="ru-RU" sz="2000" b="1" dirty="0">
              <a:solidFill>
                <a:srgbClr val="9900FF"/>
              </a:solidFill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rgbClr val="0000FF"/>
                </a:solidFill>
              </a:rPr>
              <a:t>1. </a:t>
            </a:r>
            <a:r>
              <a:rPr lang="ru-RU" sz="1600" dirty="0">
                <a:solidFill>
                  <a:srgbClr val="0000FF"/>
                </a:solidFill>
                <a:latin typeface="Arial"/>
                <a:ea typeface="Times New Roman"/>
              </a:rPr>
              <a:t>Установить объем муниципального долга </a:t>
            </a:r>
            <a:r>
              <a:rPr lang="ru-RU" sz="1600" dirty="0" err="1">
                <a:solidFill>
                  <a:srgbClr val="0000FF"/>
                </a:solidFill>
                <a:latin typeface="Arial"/>
                <a:ea typeface="Times New Roman"/>
              </a:rPr>
              <a:t>Шевелевского</a:t>
            </a:r>
            <a:r>
              <a:rPr lang="ru-RU" sz="1600" dirty="0">
                <a:solidFill>
                  <a:srgbClr val="0000FF"/>
                </a:solidFill>
                <a:latin typeface="Arial"/>
                <a:ea typeface="Times New Roman"/>
              </a:rPr>
              <a:t> сельсовета </a:t>
            </a:r>
            <a:r>
              <a:rPr lang="ru-RU" sz="1600" dirty="0" err="1">
                <a:solidFill>
                  <a:srgbClr val="0000FF"/>
                </a:solidFill>
                <a:latin typeface="Arial"/>
                <a:ea typeface="Times New Roman"/>
              </a:rPr>
              <a:t>Обоянского</a:t>
            </a:r>
            <a:r>
              <a:rPr lang="ru-RU" sz="1600" dirty="0">
                <a:solidFill>
                  <a:srgbClr val="0000FF"/>
                </a:solidFill>
                <a:latin typeface="Arial"/>
                <a:ea typeface="Times New Roman"/>
              </a:rPr>
              <a:t> района Курской области при осуществлении муниципальных заимствований не должен превышать следующие значения: в 2022 году до 191 578,95 рублей, в 2023 году до 191 862,45 рубля, в 2024 году до 192 144,15 рубля</a:t>
            </a:r>
            <a:r>
              <a:rPr lang="ru-RU" sz="1600" dirty="0" smtClean="0">
                <a:solidFill>
                  <a:srgbClr val="0000FF"/>
                </a:solidFill>
              </a:rPr>
              <a:t>.</a:t>
            </a:r>
            <a:endParaRPr lang="ru-RU" sz="1600" dirty="0">
              <a:solidFill>
                <a:srgbClr val="0000FF"/>
              </a:solidFill>
            </a:endParaRPr>
          </a:p>
          <a:p>
            <a:pPr algn="just"/>
            <a:r>
              <a:rPr lang="ru-RU" sz="1600" dirty="0">
                <a:solidFill>
                  <a:srgbClr val="0000FF"/>
                </a:solidFill>
              </a:rPr>
              <a:t>2. Установить верхний предел муниципального внутреннего долга муниципального образования на 1 января </a:t>
            </a:r>
            <a:r>
              <a:rPr lang="ru-RU" sz="1600" dirty="0" smtClean="0">
                <a:solidFill>
                  <a:srgbClr val="0000FF"/>
                </a:solidFill>
              </a:rPr>
              <a:t>2023 </a:t>
            </a:r>
            <a:r>
              <a:rPr lang="ru-RU" sz="1600" dirty="0">
                <a:solidFill>
                  <a:srgbClr val="0000FF"/>
                </a:solidFill>
              </a:rPr>
              <a:t>года по долговым обязательствам в сумме </a:t>
            </a:r>
            <a:r>
              <a:rPr lang="ru-RU" sz="1600" dirty="0" smtClean="0">
                <a:solidFill>
                  <a:srgbClr val="0000FF"/>
                </a:solidFill>
              </a:rPr>
              <a:t>21 171,00 рублей</a:t>
            </a:r>
            <a:r>
              <a:rPr lang="ru-RU" sz="1600" dirty="0">
                <a:solidFill>
                  <a:srgbClr val="0000FF"/>
                </a:solidFill>
              </a:rPr>
              <a:t>, в том числе по государственным гарантиям – 0  рублей.</a:t>
            </a:r>
          </a:p>
          <a:p>
            <a:pPr algn="just"/>
            <a:r>
              <a:rPr lang="ru-RU" sz="1600" dirty="0">
                <a:solidFill>
                  <a:srgbClr val="0000FF"/>
                </a:solidFill>
              </a:rPr>
              <a:t>3. Установить верхний предел муниципального внутреннего долга муниципального образования на 1 января </a:t>
            </a:r>
            <a:r>
              <a:rPr lang="ru-RU" sz="1600" dirty="0" smtClean="0">
                <a:solidFill>
                  <a:srgbClr val="0000FF"/>
                </a:solidFill>
              </a:rPr>
              <a:t>2024 </a:t>
            </a:r>
            <a:r>
              <a:rPr lang="ru-RU" sz="1600" dirty="0">
                <a:solidFill>
                  <a:srgbClr val="0000FF"/>
                </a:solidFill>
              </a:rPr>
              <a:t>года по долговым обязательствам в сумме 0 рублей, в том числе по муниципальным гарантиям – 0 рублей.</a:t>
            </a:r>
          </a:p>
          <a:p>
            <a:pPr algn="just"/>
            <a:r>
              <a:rPr lang="ru-RU" sz="1600" dirty="0">
                <a:solidFill>
                  <a:srgbClr val="0000FF"/>
                </a:solidFill>
              </a:rPr>
              <a:t>4. Установить верхний предел муниципального внутреннего долга муниципального образования на 1 января </a:t>
            </a:r>
            <a:r>
              <a:rPr lang="ru-RU" sz="1600" dirty="0" smtClean="0">
                <a:solidFill>
                  <a:srgbClr val="0000FF"/>
                </a:solidFill>
              </a:rPr>
              <a:t>2025 </a:t>
            </a:r>
            <a:r>
              <a:rPr lang="ru-RU" sz="1600" dirty="0">
                <a:solidFill>
                  <a:srgbClr val="0000FF"/>
                </a:solidFill>
              </a:rPr>
              <a:t>года по долговым обязательствам муниципального образования в сумме 0 рублей, в том числе по муниципальным гарантиям – 0 рублей.</a:t>
            </a:r>
          </a:p>
          <a:p>
            <a:pPr algn="just" eaLnBrk="0" hangingPunct="0"/>
            <a:r>
              <a:rPr lang="ru-RU" sz="1200" dirty="0" smtClean="0">
                <a:solidFill>
                  <a:srgbClr val="91581F"/>
                </a:solidFill>
                <a:cs typeface="Times New Roman" pitchFamily="18" charset="0"/>
              </a:rPr>
              <a:t>             </a:t>
            </a:r>
            <a:endParaRPr lang="ru-RU" sz="1200" dirty="0">
              <a:solidFill>
                <a:srgbClr val="91581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319F-2B88-45ED-83FB-EE4649F077BB}" type="slidenum">
              <a:rPr lang="ru-RU" altLang="ru-RU" smtClean="0"/>
              <a:pPr/>
              <a:t>23</a:t>
            </a:fld>
            <a:endParaRPr lang="ru-RU" altLang="ru-RU"/>
          </a:p>
        </p:txBody>
      </p:sp>
      <p:sp>
        <p:nvSpPr>
          <p:cNvPr id="57375" name="Прямоугольник 3"/>
          <p:cNvSpPr>
            <a:spLocks noChangeArrowheads="1"/>
          </p:cNvSpPr>
          <p:nvPr/>
        </p:nvSpPr>
        <p:spPr bwMode="auto">
          <a:xfrm>
            <a:off x="395536" y="214313"/>
            <a:ext cx="84969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A2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Расходы бюджета </a:t>
            </a:r>
            <a:r>
              <a:rPr lang="ru-RU" b="1" dirty="0" err="1" smtClean="0">
                <a:solidFill>
                  <a:srgbClr val="0A2705"/>
                </a:solidFill>
                <a:cs typeface="+mn-cs"/>
              </a:rPr>
              <a:t>Шевелевского</a:t>
            </a:r>
            <a:r>
              <a:rPr lang="ru-RU" b="1" dirty="0" smtClean="0">
                <a:solidFill>
                  <a:srgbClr val="0A2705"/>
                </a:solidFill>
                <a:cs typeface="+mn-cs"/>
              </a:rPr>
              <a:t> 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сельсовета </a:t>
            </a:r>
            <a:endParaRPr lang="ru-RU" b="1" dirty="0" smtClean="0">
              <a:solidFill>
                <a:srgbClr val="0A2705"/>
              </a:solidFill>
              <a:cs typeface="+mn-cs"/>
            </a:endParaRPr>
          </a:p>
          <a:p>
            <a:pPr lvl="0" algn="ctr"/>
            <a:r>
              <a:rPr lang="ru-RU" b="1" dirty="0" err="1" smtClean="0">
                <a:solidFill>
                  <a:srgbClr val="0A2705"/>
                </a:solidFill>
                <a:cs typeface="+mn-cs"/>
              </a:rPr>
              <a:t>Обоянского</a:t>
            </a:r>
            <a:r>
              <a:rPr lang="ru-RU" b="1" dirty="0" smtClean="0">
                <a:solidFill>
                  <a:srgbClr val="0A2705"/>
                </a:solidFill>
                <a:cs typeface="+mn-cs"/>
              </a:rPr>
              <a:t> 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района Курской области </a:t>
            </a:r>
            <a:br>
              <a:rPr lang="ru-RU" b="1" dirty="0">
                <a:solidFill>
                  <a:srgbClr val="0A2705"/>
                </a:solidFill>
                <a:cs typeface="+mn-cs"/>
              </a:rPr>
            </a:br>
            <a:r>
              <a:rPr lang="ru-RU" b="1" dirty="0">
                <a:solidFill>
                  <a:srgbClr val="0A2705"/>
                </a:solidFill>
                <a:cs typeface="+mn-cs"/>
              </a:rPr>
              <a:t>                 в рамках программ в </a:t>
            </a:r>
            <a:r>
              <a:rPr lang="ru-RU" b="1" dirty="0" smtClean="0">
                <a:solidFill>
                  <a:srgbClr val="0A2705"/>
                </a:solidFill>
                <a:cs typeface="+mn-cs"/>
              </a:rPr>
              <a:t>2022 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– </a:t>
            </a:r>
            <a:r>
              <a:rPr lang="ru-RU" b="1" dirty="0" smtClean="0">
                <a:solidFill>
                  <a:srgbClr val="0A2705"/>
                </a:solidFill>
                <a:cs typeface="+mn-cs"/>
              </a:rPr>
              <a:t>2024 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годах, тыс</a:t>
            </a:r>
            <a:r>
              <a:rPr lang="ru-RU" b="1" dirty="0" smtClean="0">
                <a:solidFill>
                  <a:srgbClr val="0A2705"/>
                </a:solidFill>
                <a:cs typeface="+mn-cs"/>
              </a:rPr>
              <a:t>. рублей</a:t>
            </a:r>
            <a:endParaRPr lang="ru-RU" b="1" dirty="0">
              <a:solidFill>
                <a:srgbClr val="0A2705"/>
              </a:solidFill>
              <a:cs typeface="+mn-cs"/>
            </a:endParaRPr>
          </a:p>
        </p:txBody>
      </p:sp>
      <p:graphicFrame>
        <p:nvGraphicFramePr>
          <p:cNvPr id="11" name="Group 1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264135"/>
              </p:ext>
            </p:extLst>
          </p:nvPr>
        </p:nvGraphicFramePr>
        <p:xfrm>
          <a:off x="381000" y="1371600"/>
          <a:ext cx="8534400" cy="5029204"/>
        </p:xfrm>
        <a:graphic>
          <a:graphicData uri="http://schemas.openxmlformats.org/drawingml/2006/table">
            <a:tbl>
              <a:tblPr/>
              <a:tblGrid>
                <a:gridCol w="4513263"/>
                <a:gridCol w="1303337"/>
                <a:gridCol w="1416050"/>
                <a:gridCol w="1301750"/>
              </a:tblGrid>
              <a:tr h="69532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Башкатовского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сельсовета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806,3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228,3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231,0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"Развитие муниципальной службы» Шевелевского сельсовета Обоянского района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малого и среднего предпринимательства»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«Обеспечение пожарной безопасности»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«Благоустройство территории  муниципального образования»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18,5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  муниципального образования»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651,8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190,6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190,1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34,5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37,7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2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«Повышение эффективности работы с молодежью, организация отдыха и оздоровления детей, молодежи, развитие физической культуры и спорта» Шевелевского сельсовета Обоянского района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28905-932E-4A6A-AA41-10E179D9EF4C}" type="slidenum">
              <a:rPr lang="ru-RU" altLang="ru-RU"/>
              <a:pPr>
                <a:defRPr/>
              </a:pPr>
              <a:t>24</a:t>
            </a:fld>
            <a:endParaRPr lang="ru-RU" altLang="ru-RU"/>
          </a:p>
        </p:txBody>
      </p:sp>
      <p:sp>
        <p:nvSpPr>
          <p:cNvPr id="58370" name="Прямоугольник 2"/>
          <p:cNvSpPr>
            <a:spLocks noChangeArrowheads="1"/>
          </p:cNvSpPr>
          <p:nvPr/>
        </p:nvSpPr>
        <p:spPr bwMode="auto">
          <a:xfrm>
            <a:off x="500063" y="428625"/>
            <a:ext cx="842962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Контактная информация 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для взаимодействия с гражданами: </a:t>
            </a:r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just"/>
            <a:r>
              <a:rPr lang="ru-RU" sz="2000" dirty="0" smtClean="0"/>
              <a:t>306268, </a:t>
            </a:r>
            <a:r>
              <a:rPr lang="ru-RU" sz="2000" dirty="0"/>
              <a:t>Курская область, </a:t>
            </a:r>
            <a:r>
              <a:rPr lang="ru-RU" sz="2000" dirty="0" err="1" smtClean="0"/>
              <a:t>Обоянский</a:t>
            </a:r>
            <a:r>
              <a:rPr lang="ru-RU" sz="2000" dirty="0" smtClean="0"/>
              <a:t> район, с. </a:t>
            </a:r>
            <a:r>
              <a:rPr lang="ru-RU" sz="2000" dirty="0" err="1" smtClean="0"/>
              <a:t>Шевелево</a:t>
            </a:r>
            <a:r>
              <a:rPr lang="ru-RU" sz="2000" dirty="0" smtClean="0"/>
              <a:t>, ул. Молодежная, д. 18</a:t>
            </a:r>
            <a:endParaRPr lang="en-US" sz="2000" dirty="0"/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 Администрация </a:t>
            </a:r>
            <a:r>
              <a:rPr lang="ru-RU" sz="2000" dirty="0" err="1" smtClean="0"/>
              <a:t>Шевелевского</a:t>
            </a:r>
            <a:r>
              <a:rPr lang="ru-RU" sz="2000" dirty="0" smtClean="0"/>
              <a:t> </a:t>
            </a:r>
            <a:r>
              <a:rPr lang="ru-RU" sz="2000" dirty="0"/>
              <a:t>сельсовета </a:t>
            </a:r>
            <a:r>
              <a:rPr lang="ru-RU" sz="2000" dirty="0" err="1" smtClean="0"/>
              <a:t>Обоянского</a:t>
            </a:r>
            <a:r>
              <a:rPr lang="ru-RU" sz="2000" dirty="0" smtClean="0"/>
              <a:t> </a:t>
            </a:r>
            <a:r>
              <a:rPr lang="ru-RU" sz="2000" dirty="0"/>
              <a:t>района Курской области </a:t>
            </a:r>
            <a:r>
              <a:rPr lang="ru-RU" sz="2000" dirty="0" smtClean="0"/>
              <a:t>тел/факс: </a:t>
            </a:r>
            <a:r>
              <a:rPr lang="ru-RU" sz="2000" dirty="0"/>
              <a:t>(</a:t>
            </a:r>
            <a:r>
              <a:rPr lang="ru-RU" sz="2000" dirty="0" smtClean="0"/>
              <a:t>47141) 3-24-35; </a:t>
            </a:r>
            <a:r>
              <a:rPr lang="en-US" sz="2000" dirty="0" smtClean="0"/>
              <a:t>                                               </a:t>
            </a:r>
            <a:r>
              <a:rPr lang="ru-RU" sz="2000" dirty="0" smtClean="0"/>
              <a:t>Е-</a:t>
            </a:r>
            <a:r>
              <a:rPr lang="ru-RU" sz="2000" dirty="0" err="1" smtClean="0"/>
              <a:t>mail</a:t>
            </a:r>
            <a:r>
              <a:rPr lang="ru-RU" sz="2000" dirty="0"/>
              <a:t>: </a:t>
            </a:r>
            <a:r>
              <a:rPr lang="ru-RU" sz="2000" dirty="0" smtClean="0"/>
              <a:t>32435</a:t>
            </a:r>
            <a:r>
              <a:rPr lang="en-US" sz="2000" dirty="0" err="1" smtClean="0"/>
              <a:t>sovet@mail</a:t>
            </a:r>
            <a:r>
              <a:rPr lang="ru-RU" sz="2000" dirty="0" smtClean="0"/>
              <a:t>.</a:t>
            </a:r>
            <a:r>
              <a:rPr lang="ru-RU" sz="2000" dirty="0" err="1" smtClean="0"/>
              <a:t>ru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27605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42697-3F86-4A49-9B2C-5131A82ADC01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563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УВАЖАЕМЫЕ ЖИТЕЛИ ШЕВЕЛЕВСКОГО СЕЛЬСОВЕТА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515672" cy="4724400"/>
          </a:xfrm>
        </p:spPr>
        <p:txBody>
          <a:bodyPr/>
          <a:lstStyle/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Эффективная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ответственная и прозрачная бюджетная политика является базовым условием повышения уровня социально-экономического развития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Шевелевского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сельсовета.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Одной из ключевых задач бюджетной политики является обеспечение прозрачности и открытости бюджетного процесса. Для привлечения большего количества граждан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Шевелевского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 к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участию в обсуждении вопросов формирования бюджета района и его исполнения разработан «Бюджет для граждан». </a:t>
            </a: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«Бюджет для граждан» предназначен, прежде всего, для жителей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сельсовета,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обладающих специальными знаниями в сфере бюджетного законодательства. </a:t>
            </a: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 района, с основными характеристиками бюджета района и результатами его исполнения.</a:t>
            </a: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Надеемся, что представление бюджета и бюджетного процесса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Шевелевского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 в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понятной для жителей форме повысит уровень общественного участия граждан в бюджетном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процессе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Шевелевского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сельсовета.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F34DD-BB14-48B3-A646-E0E9044C4176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4053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cap="none" dirty="0">
                <a:solidFill>
                  <a:srgbClr val="7030A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ClrTx/>
              <a:buSzTx/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БЮДЖЕТ-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— кошель, сумка, кожаный мешок)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Проект бюджета составлен на три года (очередной финансовый год –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 и плановый период –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2023-2024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гг.). Основополагающим требованием, предъявляемым к органам, составляющим и утверждающим бюджет- это 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доходам и расходам.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Жители </a:t>
            </a:r>
            <a:r>
              <a:rPr lang="ru-RU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Шевелевского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 участвуют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формировании бюджета посредством выплаты  налогов,   наполняя  доходы   бюджета,   а 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также получают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часть расходов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 потребители 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общественных услуг. </a:t>
            </a:r>
            <a:r>
              <a:rPr lang="ru-RU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Шевелевский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расходует доходы    для     выполнения     своих     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функций   и предоставление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муниципальных услуг: </a:t>
            </a:r>
            <a:endParaRPr lang="ru-RU" sz="1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Tx/>
              <a:buSzTx/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культура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гарантии безопасности и правопорядка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т.д.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8A948-C118-467A-B0F4-A5B7B3D01C59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37113"/>
            <a:ext cx="295232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872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i="1" cap="none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– это план доходов и расходов на определенный период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F34DD-BB14-48B3-A646-E0E9044C4176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64096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728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Основные понятия и определения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58175" cy="5384800"/>
          </a:xfrm>
        </p:spPr>
        <p:txBody>
          <a:bodyPr/>
          <a:lstStyle/>
          <a:p>
            <a:pPr algn="just"/>
            <a:r>
              <a:rPr lang="ru-RU" sz="1600" smtClean="0">
                <a:solidFill>
                  <a:srgbClr val="FF0000"/>
                </a:solidFill>
              </a:rPr>
              <a:t>Бюджет</a:t>
            </a:r>
            <a:r>
              <a:rPr lang="ru-RU" sz="1400" smtClean="0"/>
              <a:t> (от старонормандского bougette — кошелёк, сумка, кожаный мешок, мешок с деньгами) – схема доходов и расходов определённого лица (семьи, бизнеса, организации, государства и т.д.), устанавливаемая на определённый период времени; </a:t>
            </a:r>
          </a:p>
          <a:p>
            <a:pPr algn="just"/>
            <a:r>
              <a:rPr lang="ru-RU" sz="1400" smtClean="0">
                <a:solidFill>
                  <a:srgbClr val="FF0000"/>
                </a:solidFill>
              </a:rPr>
              <a:t>Бюджет</a:t>
            </a:r>
            <a:r>
              <a:rPr lang="ru-RU" sz="1400" smtClean="0"/>
              <a:t> муниципального образования (местный бюджет) – форма образования и расходования денежных средств, предназначенных для финансового обеспечения задач и функций местного самоуправления; </a:t>
            </a:r>
          </a:p>
          <a:p>
            <a:pPr algn="just"/>
            <a:r>
              <a:rPr lang="ru-RU" sz="1600" smtClean="0">
                <a:solidFill>
                  <a:srgbClr val="FF0000"/>
                </a:solidFill>
              </a:rPr>
              <a:t>Бюджетный процесс </a:t>
            </a:r>
            <a:r>
              <a:rPr lang="ru-RU" sz="1400" smtClean="0"/>
              <a:t>– регламентируемая нормами права деятельность органов местного самоуправления по составлению и рассмотрению проекта бюджета, утверждению и исполнению бюджета, контролю исполнения, осуществлению бюджетного учета, составлению, рассмотрению и утверждению бюджетной отчетности, внешней проверке; </a:t>
            </a:r>
          </a:p>
          <a:p>
            <a:pPr algn="just"/>
            <a:r>
              <a:rPr lang="ru-RU" sz="1600" smtClean="0">
                <a:solidFill>
                  <a:srgbClr val="FF0000"/>
                </a:solidFill>
              </a:rPr>
              <a:t>Бюджетная политика </a:t>
            </a:r>
            <a:r>
              <a:rPr lang="ru-RU" sz="1400" smtClean="0"/>
              <a:t>– система мер органов местного самоуправления в области организации бюджетного процесса и эффективного использования бюджетных средств, определение приоритетных видов расходов бюджета, разработка мер по сбалансированности бюджета; </a:t>
            </a:r>
          </a:p>
          <a:p>
            <a:pPr algn="just"/>
            <a:r>
              <a:rPr lang="ru-RU" sz="1600" smtClean="0">
                <a:solidFill>
                  <a:srgbClr val="FF0000"/>
                </a:solidFill>
              </a:rPr>
              <a:t>Бюджетная роспись </a:t>
            </a:r>
            <a:r>
              <a:rPr lang="ru-RU" sz="1400" smtClean="0"/>
              <a:t>- документ, который составляется и ведется главным распорядителем бюджетных средств (главным администратором источников финансирования дефицита бюджета) в соответствии с Бюджетным кодексом Российской Федерации в целях исполнения бюджета по расходам (источникам финансирования дефицита бюджета);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F1981-B8A2-4309-8E19-FF0B2063E90E}" type="slidenum">
              <a:rPr lang="ru-RU" altLang="ru-RU"/>
              <a:pPr>
                <a:defRPr/>
              </a:pPr>
              <a:t>6</a:t>
            </a:fld>
            <a:endParaRPr lang="ru-RU" alt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7900988" cy="5599113"/>
          </a:xfrm>
        </p:spPr>
        <p:txBody>
          <a:bodyPr>
            <a:normAutofit fontScale="55000" lnSpcReduction="20000"/>
          </a:bodyPr>
          <a:lstStyle/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Бюджетная смета </a:t>
            </a:r>
            <a:r>
              <a:rPr lang="ru-RU" sz="2800" dirty="0" smtClean="0"/>
              <a:t>- документ, устанавливающий в соответствии с классификацией расходов бюджетов лимиты бюджетных обязательств казенного учреждения;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Бюджетные ассигнования</a:t>
            </a:r>
            <a:r>
              <a:rPr lang="ru-RU" sz="2800" dirty="0" smtClean="0"/>
              <a:t> - предельные объемы денежных средств, предусмотренных в соответствующем финансовом году для исполнения бюджетных обязательств;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Бюджетные инвестиции </a:t>
            </a:r>
            <a:r>
              <a:rPr lang="ru-RU" sz="2800" dirty="0" smtClean="0"/>
              <a:t>- бюджетные средства, направляемые на создание или увеличение за счет средств бюджета поселения стоимости муниципального имущества;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Бюджетные обязательства </a:t>
            </a:r>
            <a:r>
              <a:rPr lang="ru-RU" sz="2800" dirty="0" smtClean="0"/>
              <a:t>- расходные обязательства, подлежащие исполнению в соответствующем финансовом году;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Ведомственная структура расходов бюджета </a:t>
            </a:r>
            <a:r>
              <a:rPr lang="ru-RU" sz="2800" dirty="0" smtClean="0"/>
              <a:t>- распределение бюджетных ассигнований, предусмотренных решением о бюджете, по главным распорядителям бюджетных средств, разделам, подразделам, целевым статьям, группам видов расходов классификации расходов бюджетов;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Дотации</a:t>
            </a:r>
            <a:r>
              <a:rPr lang="ru-RU" sz="2800" dirty="0" smtClean="0"/>
              <a:t> - межбюджетные трансферты, предоставляемые на безвозмездной и безвозвратной основе без установления направлений и (или) условий их использования;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Межбюджетные трансферты </a:t>
            </a:r>
            <a:r>
              <a:rPr lang="ru-RU" sz="2800" dirty="0" smtClean="0"/>
              <a:t>- средства, предоставляемые одним бюджетом бюджетной системы Российской Федерации другому бюджету бюджетной системы Российской Федерации;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Дефицит бюджета </a:t>
            </a:r>
            <a:r>
              <a:rPr lang="ru-RU" sz="2800" dirty="0" smtClean="0"/>
              <a:t>– превышение расходов бюджета над доходами бюджета;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err="1" smtClean="0">
                <a:solidFill>
                  <a:srgbClr val="FF0000"/>
                </a:solidFill>
              </a:rPr>
              <a:t>Профицит</a:t>
            </a:r>
            <a:r>
              <a:rPr lang="ru-RU" sz="2800" dirty="0" smtClean="0">
                <a:solidFill>
                  <a:srgbClr val="FF0000"/>
                </a:solidFill>
              </a:rPr>
              <a:t> бюджета </a:t>
            </a:r>
            <a:r>
              <a:rPr lang="ru-RU" sz="2800" dirty="0" smtClean="0"/>
              <a:t>– превышение доходов бюджета над расходами бюджета.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A7125-3C73-491C-9D98-1086E006585B}" type="slidenum">
              <a:rPr lang="ru-RU" altLang="ru-RU"/>
              <a:pPr>
                <a:defRPr/>
              </a:pPr>
              <a:t>7</a:t>
            </a:fld>
            <a:endParaRPr lang="ru-RU" alt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ОСНОВНЫЕ НАПРАВЛЕНИЯ БЮДЖЕТНОЙ И НАЛОГОВОЙ ПОЛИТИКИ НА 2020-2022 ГОДЫ.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725"/>
            <a:ext cx="8329613" cy="4846638"/>
          </a:xfrm>
        </p:spPr>
        <p:txBody>
          <a:bodyPr>
            <a:normAutofit fontScale="40000" lnSpcReduction="20000"/>
          </a:bodyPr>
          <a:lstStyle/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 </a:t>
            </a:r>
            <a:r>
              <a:rPr lang="ru-RU" sz="3400" dirty="0" smtClean="0">
                <a:solidFill>
                  <a:srgbClr val="FF0000"/>
                </a:solidFill>
              </a:rPr>
              <a:t>Бюджетная политика </a:t>
            </a:r>
            <a:r>
              <a:rPr lang="ru-RU" dirty="0" smtClean="0"/>
              <a:t>как составная часть экономической политики должна быть нацелена на проведение всесторонней модернизации экономики, создание условий для повышения ее эффективности, долгосрочного устойчивого развития, достижения конкретных результатов.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Социально-экономическая и бюджетная политика должны осуществляться в интересах населения  МО.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В целях создания условий для повышения эффективности управления финансами и роста благосостояния жителей Гончаровского сельсовета необходимо решать следующие задачи: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обеспечение макроэкономической стабильности, которая предусматривает в том числе сбалансированный бюджет, последовательное снижение бюджетного дефицита, предсказуемые параметры инфляции с задачей ограничения и последовательного снижения размеров дефицита бюджета;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необходимо обеспечить прозрачность и открытость бюджета и бюджетного процесса;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координация долгосрочного стратегического и бюджетного планирования с трезвой оценкой приоритетности стратегических задач, сопоставления их с реальными возможностями;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вести четкие правила оценки объема действующих расходных обязательств и процедуры принятия новых расходных обязательств, предусмотрев повышение ответственности за достоверность их финансово-экономических обоснований;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в целях повышение эффективности расходования бюджетных средств на финансирование социальной сферы, благоустройства территории необходимо стимулировать переход к формированию местного бюджета программно-целевым методом;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обеспечение нацеленности бюджетной системы на достижение конкретных результатов;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повышение качества управления;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повышение эффективности системы социального обеспечения;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обеспечение устойчивости бюджетной системы муниципального образования.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65B49-52A0-476C-8DAC-6E36E5E525BE}" type="slidenum">
              <a:rPr lang="ru-RU" altLang="ru-RU"/>
              <a:pPr>
                <a:defRPr/>
              </a:pPr>
              <a:t>8</a:t>
            </a:fld>
            <a:endParaRPr lang="ru-RU" alt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8258175" cy="5813425"/>
          </a:xfrm>
        </p:spPr>
        <p:txBody>
          <a:bodyPr>
            <a:normAutofit fontScale="47500" lnSpcReduction="20000"/>
          </a:bodyPr>
          <a:lstStyle/>
          <a:p>
            <a:pPr algn="ctr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Основными </a:t>
            </a:r>
            <a:r>
              <a:rPr lang="ru-RU" sz="2900" dirty="0" smtClean="0">
                <a:solidFill>
                  <a:srgbClr val="FF0000"/>
                </a:solidFill>
                <a:hlinkClick r:id="rId2"/>
              </a:rPr>
              <a:t>направлениями</a:t>
            </a:r>
            <a:r>
              <a:rPr lang="ru-RU" sz="2900" dirty="0" smtClean="0">
                <a:solidFill>
                  <a:srgbClr val="FF0000"/>
                </a:solidFill>
              </a:rPr>
              <a:t> налоговой политики на 2021 год и плановый период 2022 и 2023 годов, предусматривается: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	обеспечение роста доходов местного бюджета за счет улучшения администрирования уже существующих налогов;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проведение подготовительных  работ по введению на территории</a:t>
            </a:r>
            <a:br>
              <a:rPr lang="ru-RU" dirty="0" smtClean="0"/>
            </a:br>
            <a:r>
              <a:rPr lang="ru-RU" dirty="0" smtClean="0"/>
              <a:t>сельсовета налога на имущество (формирование участков под</a:t>
            </a:r>
            <a:br>
              <a:rPr lang="ru-RU" dirty="0" smtClean="0"/>
            </a:br>
            <a:r>
              <a:rPr lang="ru-RU" dirty="0" smtClean="0"/>
              <a:t>многоквартирными домами, выявление не вовлеченных в налогообложение объектов недвижимости, принадлежащих на праве собственности физическим лицам);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проведение инвентаризации налоговых льгот по налогу на имущество физических лиц и земельному налогу;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 продолжение работы по взаимодействию с организациями, допускающими выплату заработной платы ниже установленного в Курской области прожиточного минимума для трудоспособного населения, совершенствования методов взаимодействия по легализации «теневой» заработной платы;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 продолжение работы по повышению эффективности использования муниципального имущества с целью увеличения поступлений в бюджет неналоговых доходов;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  активизировать работу по распоряжению земельными участками, государственная собственность на которые не разграничена;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 создание  благоприятных условий для деятельности субъектов среднего и малого предпринимательства во всех отраслях;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-инвентаризация сведений об объектах недвижимого имущества, сформированных Управлением </a:t>
            </a:r>
            <a:r>
              <a:rPr lang="ru-RU" dirty="0" err="1" smtClean="0"/>
              <a:t>Росреестра</a:t>
            </a:r>
            <a:r>
              <a:rPr lang="ru-RU" dirty="0" smtClean="0"/>
              <a:t> по Курской области, с целью выявления объектов, не поставленных на кадастровый учет;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-проведение  разъяснительной работы с физическими лицами о необходимости регистрации объектов недвижимости в органах,</a:t>
            </a:r>
            <a:br>
              <a:rPr lang="ru-RU" dirty="0" smtClean="0"/>
            </a:br>
            <a:r>
              <a:rPr lang="ru-RU" dirty="0" smtClean="0"/>
              <a:t>осуществляющих регистрацию прав на недвижимое имущество и сделок с ним.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D39AF-A52E-40C1-9B7A-25F9F2C54561}" type="slidenum">
              <a:rPr lang="ru-RU" altLang="ru-RU"/>
              <a:pPr>
                <a:defRPr/>
              </a:pPr>
              <a:t>9</a:t>
            </a:fld>
            <a:endParaRPr lang="ru-RU" altLang="ru-RU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3207</TotalTime>
  <Words>2075</Words>
  <Application>Microsoft Office PowerPoint</Application>
  <PresentationFormat>Экран (4:3)</PresentationFormat>
  <Paragraphs>274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1_Специальное оформление</vt:lpstr>
      <vt:lpstr>Трек</vt:lpstr>
      <vt:lpstr>Презентация PowerPoint</vt:lpstr>
      <vt:lpstr>Презентация PowerPoint</vt:lpstr>
      <vt:lpstr>УВАЖАЕМЫЕ ЖИТЕЛИ ШЕВЕЛЕВСКОГО СЕЛЬСОВЕТА</vt:lpstr>
      <vt:lpstr>Что такое бюджет?</vt:lpstr>
      <vt:lpstr>Бюджет – это план доходов и расходов на определенный период</vt:lpstr>
      <vt:lpstr>Основные понятия и определения  </vt:lpstr>
      <vt:lpstr>Презентация PowerPoint</vt:lpstr>
      <vt:lpstr>ОСНОВНЫЕ НАПРАВЛЕНИЯ БЮДЖЕТНОЙ И НАЛОГОВОЙ ПОЛИТИКИ НА 2020-2022 ГОДЫ.</vt:lpstr>
      <vt:lpstr>Презентация PowerPoint</vt:lpstr>
      <vt:lpstr>ЭТАПЫ СОСТАВЛЕНИЯ И УТВЕРЖДЕНИЯ БЮДЖЕТА ШЕВЕЛЕВСКОГО сельсовета </vt:lpstr>
      <vt:lpstr>Сбалансированность бюджета</vt:lpstr>
      <vt:lpstr>Доходы бюджета муниципального образования  «ШЕВЕЛЕВСКИЙ сельсовет» обоянского района  Курской области          </vt:lpstr>
      <vt:lpstr>Бюджетообразующие (основные) налоги бюджета поселения на 2022 - 2024 годы</vt:lpstr>
      <vt:lpstr>Структура налоговых и неналоговых доходов бюджета муниципального образования «БШЕВЕЛЕВСКИЙ сельсовет» обоянского района Курской области  тыс.рублей 2022-2024 годы</vt:lpstr>
      <vt:lpstr>Межбюджетные трансферты </vt:lpstr>
      <vt:lpstr>Структура безвозмездных поступлений в   бюджет ШЕВЕЛЕВСКОГО сельсовета обоянского района Курской области  в 2022 году и на плановый период  2023-2024 годы</vt:lpstr>
      <vt:lpstr>Безвозмездные поступления в бюджет Башкатовского сельсовета обоянского района Курской области на 2022 – 2024 годы тыс.рублей  </vt:lpstr>
      <vt:lpstr>Расходы местного  бюджета </vt:lpstr>
      <vt:lpstr>Структура расходов бюджета ШЕВЕЛЕВСКОГО сельсовета обоянского района Курской области в 2022 году И НА ПЛАНОВЫЙ ПЕРИОД 2023-2024 ГОДЫ </vt:lpstr>
      <vt:lpstr>Основные мероприятия развития жилищно-коммунального хозяйства шевелевского сельсовета обоянского района Курской области  на 2022-2024 годы»</vt:lpstr>
      <vt:lpstr>Расходы на реализацию первичных мер пожарной безопасности на территории шевелевского сельсовета обоянского района Курской области   2022-2024 годы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trofimova_ey</dc:creator>
  <cp:lastModifiedBy>User</cp:lastModifiedBy>
  <cp:revision>258</cp:revision>
  <cp:lastPrinted>2013-10-03T09:30:52Z</cp:lastPrinted>
  <dcterms:created xsi:type="dcterms:W3CDTF">2011-01-26T13:13:38Z</dcterms:created>
  <dcterms:modified xsi:type="dcterms:W3CDTF">2022-01-12T08:43:59Z</dcterms:modified>
</cp:coreProperties>
</file>