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37" r:id="rId2"/>
  </p:sldMasterIdLst>
  <p:notesMasterIdLst>
    <p:notesMasterId r:id="rId28"/>
  </p:notesMasterIdLst>
  <p:sldIdLst>
    <p:sldId id="328" r:id="rId3"/>
    <p:sldId id="336" r:id="rId4"/>
    <p:sldId id="340" r:id="rId5"/>
    <p:sldId id="341" r:id="rId6"/>
    <p:sldId id="342" r:id="rId7"/>
    <p:sldId id="332" r:id="rId8"/>
    <p:sldId id="333" r:id="rId9"/>
    <p:sldId id="334" r:id="rId10"/>
    <p:sldId id="335" r:id="rId11"/>
    <p:sldId id="324" r:id="rId12"/>
    <p:sldId id="306" r:id="rId13"/>
    <p:sldId id="308" r:id="rId14"/>
    <p:sldId id="309" r:id="rId15"/>
    <p:sldId id="310" r:id="rId16"/>
    <p:sldId id="311" r:id="rId17"/>
    <p:sldId id="312" r:id="rId18"/>
    <p:sldId id="313" r:id="rId19"/>
    <p:sldId id="315" r:id="rId20"/>
    <p:sldId id="317" r:id="rId21"/>
    <p:sldId id="318" r:id="rId22"/>
    <p:sldId id="322" r:id="rId23"/>
    <p:sldId id="330" r:id="rId24"/>
    <p:sldId id="331" r:id="rId25"/>
    <p:sldId id="338" r:id="rId26"/>
    <p:sldId id="339" r:id="rId2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A2705"/>
    <a:srgbClr val="99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83416" autoAdjust="0"/>
  </p:normalViewPr>
  <p:slideViewPr>
    <p:cSldViewPr>
      <p:cViewPr>
        <p:scale>
          <a:sx n="100" d="100"/>
          <a:sy n="100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9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8794726930320172"/>
          <c:y val="2.0361990950226252E-2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679849340866296E-2"/>
          <c:y val="0.36877828054298656"/>
          <c:w val="0.51224105461393621"/>
          <c:h val="0.384615384615384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Земельный налог</c:v>
                </c:pt>
                <c:pt idx="2">
                  <c:v>Налог на имущество физическиз лиц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9.7000000000000003E-3</c:v>
                </c:pt>
                <c:pt idx="1">
                  <c:v>0.23400000000000001</c:v>
                </c:pt>
                <c:pt idx="2">
                  <c:v>2.53E-2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43111111111111111"/>
          <c:y val="1.9950124688279308E-2"/>
        </c:manualLayout>
      </c:layout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3"/>
                <c:pt idx="0">
                  <c:v>0.70340000000000003</c:v>
                </c:pt>
                <c:pt idx="1">
                  <c:v>0.08</c:v>
                </c:pt>
                <c:pt idx="2">
                  <c:v>0.21659999999999999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3"/>
                <c:pt idx="0">
                  <c:v>Дотация </c:v>
                </c:pt>
                <c:pt idx="1">
                  <c:v>Субвенция</c:v>
                </c:pt>
                <c:pt idx="2">
                  <c:v>Субсидии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381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rgbClr val="0070C0"/>
    </a:solidFill>
  </c:spPr>
  <c:txPr>
    <a:bodyPr/>
    <a:lstStyle/>
    <a:p>
      <a:pPr>
        <a:defRPr sz="1799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hPercent val="99"/>
      <c:rotY val="15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111111111111"/>
          <c:y val="2.8776978417266286E-2"/>
          <c:w val="0.53968253968253954"/>
          <c:h val="0.83932853717026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813.6</c:v>
                </c:pt>
                <c:pt idx="1">
                  <c:v>166.4</c:v>
                </c:pt>
                <c:pt idx="2">
                  <c:v>153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92.5</c:v>
                </c:pt>
                <c:pt idx="1">
                  <c:v>95.5</c:v>
                </c:pt>
                <c:pt idx="2">
                  <c:v>98.9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250.5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gapDepth val="50"/>
        <c:shape val="box"/>
        <c:axId val="81145216"/>
        <c:axId val="81147008"/>
        <c:axId val="0"/>
      </c:bar3DChart>
      <c:catAx>
        <c:axId val="8114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1147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14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1145216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0.48</c:v>
                </c:pt>
                <c:pt idx="1">
                  <c:v>0.05</c:v>
                </c:pt>
                <c:pt idx="2">
                  <c:v>1E-3</c:v>
                </c:pt>
                <c:pt idx="3">
                  <c:v>3.0000000000000001E-3</c:v>
                </c:pt>
                <c:pt idx="4">
                  <c:v>0.41</c:v>
                </c:pt>
                <c:pt idx="5">
                  <c:v>5.5E-2</c:v>
                </c:pt>
                <c:pt idx="6">
                  <c:v>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0.58599999999999997</c:v>
                </c:pt>
                <c:pt idx="1">
                  <c:v>0.13</c:v>
                </c:pt>
                <c:pt idx="2">
                  <c:v>1E-3</c:v>
                </c:pt>
                <c:pt idx="3">
                  <c:v>1E-3</c:v>
                </c:pt>
                <c:pt idx="4">
                  <c:v>0.28000000000000003</c:v>
                </c:pt>
                <c:pt idx="5">
                  <c:v>1E-3</c:v>
                </c:pt>
                <c:pt idx="6">
                  <c:v>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 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Жилищнр-коммунальное хозяйство</c:v>
                </c:pt>
                <c:pt idx="4">
                  <c:v>Культура</c:v>
                </c:pt>
                <c:pt idx="5">
                  <c:v>Социальное обеспечение</c:v>
                </c:pt>
                <c:pt idx="6">
                  <c:v>Физкультура и спорт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0.58599999999999997</c:v>
                </c:pt>
                <c:pt idx="1">
                  <c:v>0.13</c:v>
                </c:pt>
                <c:pt idx="2">
                  <c:v>1E-3</c:v>
                </c:pt>
                <c:pt idx="3">
                  <c:v>1E-3</c:v>
                </c:pt>
                <c:pt idx="4">
                  <c:v>0.28000000000000003</c:v>
                </c:pt>
                <c:pt idx="5">
                  <c:v>1E-3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1789696"/>
        <c:axId val="81791232"/>
        <c:axId val="0"/>
      </c:bar3DChart>
      <c:catAx>
        <c:axId val="81789696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txPr>
          <a:bodyPr/>
          <a:lstStyle/>
          <a:p>
            <a:pPr>
              <a:defRPr sz="899"/>
            </a:pPr>
            <a:endParaRPr lang="ru-RU"/>
          </a:p>
        </c:txPr>
        <c:crossAx val="81791232"/>
        <c:crosses val="autoZero"/>
        <c:auto val="1"/>
        <c:lblAlgn val="ctr"/>
        <c:lblOffset val="100"/>
        <c:noMultiLvlLbl val="0"/>
      </c:catAx>
      <c:valAx>
        <c:axId val="8179123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1789696"/>
        <c:crosses val="autoZero"/>
        <c:crossBetween val="between"/>
      </c:valAx>
      <c:spPr>
        <a:noFill/>
        <a:ln w="25385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DDF67144-ABD8-45CD-AC5F-0E5EFEF11A1F}" type="presOf" srcId="{47DE6AAF-E77F-41E5-887E-2B7590088927}" destId="{B6324098-4C94-444C-ACA4-D91C5374D090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B98FFD2A-2D06-438F-A84C-0D16262A6467}" type="presOf" srcId="{218221A9-4C38-4F17-9344-04F7516440AE}" destId="{A8C73946-C8F9-4786-96E6-D3060C361670}" srcOrd="0" destOrd="0" presId="urn:microsoft.com/office/officeart/2005/8/layout/list1"/>
    <dgm:cxn modelId="{DA0BF2A9-554E-4D08-8886-2EBC04A7FFCF}" type="presOf" srcId="{218221A9-4C38-4F17-9344-04F7516440AE}" destId="{26F08A94-15C6-481E-9154-B20A5FEF7382}" srcOrd="1" destOrd="0" presId="urn:microsoft.com/office/officeart/2005/8/layout/list1"/>
    <dgm:cxn modelId="{F1C83DC0-4B76-44E3-80C5-86CC314D48D2}" type="presOf" srcId="{D4C136E3-2B52-41D4-B355-0A631098C734}" destId="{3F006C1C-44CC-40A3-93A0-4C77B17DE774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3986A2EC-DA0A-44A5-BC68-0B6C19B1EE92}" type="presOf" srcId="{9627A623-F456-49E6-9CEE-DAA3672B5407}" destId="{F8FFED77-E205-4786-9C92-75818F45B3C3}" srcOrd="1" destOrd="0" presId="urn:microsoft.com/office/officeart/2005/8/layout/list1"/>
    <dgm:cxn modelId="{8404B0B4-D645-4015-ACB6-4EB081BEAA44}" type="presOf" srcId="{47DE6AAF-E77F-41E5-887E-2B7590088927}" destId="{537D21AA-C489-45EE-A8B2-F1889B87C301}" srcOrd="0" destOrd="0" presId="urn:microsoft.com/office/officeart/2005/8/layout/list1"/>
    <dgm:cxn modelId="{4C4593ED-F254-48C6-99F4-1F632EA00981}" type="presOf" srcId="{9627A623-F456-49E6-9CEE-DAA3672B5407}" destId="{E7FC8D2D-AAE0-49BA-AE07-D93E3B7B6599}" srcOrd="0" destOrd="0" presId="urn:microsoft.com/office/officeart/2005/8/layout/list1"/>
    <dgm:cxn modelId="{5279D173-65D9-41E4-A301-291B7D260E2A}" type="presOf" srcId="{F72C9C6D-6A51-4247-87A4-1575277B074F}" destId="{4EDB460E-EA2F-4B80-AEEC-65936D828CCA}" srcOrd="0" destOrd="0" presId="urn:microsoft.com/office/officeart/2005/8/layout/list1"/>
    <dgm:cxn modelId="{A93C87A2-924A-427D-BC3B-9D8969413241}" type="presParOf" srcId="{4EDB460E-EA2F-4B80-AEEC-65936D828CCA}" destId="{A43CDFDD-DB88-40D3-B31F-08B0A5D02257}" srcOrd="0" destOrd="0" presId="urn:microsoft.com/office/officeart/2005/8/layout/list1"/>
    <dgm:cxn modelId="{F2933C15-9FBC-4AAB-BD72-BCD211DFD4E8}" type="presParOf" srcId="{A43CDFDD-DB88-40D3-B31F-08B0A5D02257}" destId="{E7FC8D2D-AAE0-49BA-AE07-D93E3B7B6599}" srcOrd="0" destOrd="0" presId="urn:microsoft.com/office/officeart/2005/8/layout/list1"/>
    <dgm:cxn modelId="{5421F88B-B06A-490C-81D3-27824C01CB7C}" type="presParOf" srcId="{A43CDFDD-DB88-40D3-B31F-08B0A5D02257}" destId="{F8FFED77-E205-4786-9C92-75818F45B3C3}" srcOrd="1" destOrd="0" presId="urn:microsoft.com/office/officeart/2005/8/layout/list1"/>
    <dgm:cxn modelId="{A88929CE-854F-4AE7-9750-D11953E4E745}" type="presParOf" srcId="{4EDB460E-EA2F-4B80-AEEC-65936D828CCA}" destId="{75FCF280-A800-4A52-9348-48B5CE864AA0}" srcOrd="1" destOrd="0" presId="urn:microsoft.com/office/officeart/2005/8/layout/list1"/>
    <dgm:cxn modelId="{B5C8B66A-B6DE-41A6-A0A7-C5E494F73CAE}" type="presParOf" srcId="{4EDB460E-EA2F-4B80-AEEC-65936D828CCA}" destId="{3F006C1C-44CC-40A3-93A0-4C77B17DE774}" srcOrd="2" destOrd="0" presId="urn:microsoft.com/office/officeart/2005/8/layout/list1"/>
    <dgm:cxn modelId="{10AC96C4-AB6D-4061-9693-0995C22567B9}" type="presParOf" srcId="{4EDB460E-EA2F-4B80-AEEC-65936D828CCA}" destId="{DB434631-6144-4228-8D06-27AB84B1D686}" srcOrd="3" destOrd="0" presId="urn:microsoft.com/office/officeart/2005/8/layout/list1"/>
    <dgm:cxn modelId="{61146F01-A509-4E7F-8F20-645A324832C2}" type="presParOf" srcId="{4EDB460E-EA2F-4B80-AEEC-65936D828CCA}" destId="{A0BDE4B3-C4CF-48C6-9A36-500B2C3489D7}" srcOrd="4" destOrd="0" presId="urn:microsoft.com/office/officeart/2005/8/layout/list1"/>
    <dgm:cxn modelId="{4B29063F-9916-4B97-942E-D7AB326EE6AD}" type="presParOf" srcId="{A0BDE4B3-C4CF-48C6-9A36-500B2C3489D7}" destId="{A8C73946-C8F9-4786-96E6-D3060C361670}" srcOrd="0" destOrd="0" presId="urn:microsoft.com/office/officeart/2005/8/layout/list1"/>
    <dgm:cxn modelId="{FF457A81-97B3-4D91-B83E-674DB3AA5550}" type="presParOf" srcId="{A0BDE4B3-C4CF-48C6-9A36-500B2C3489D7}" destId="{26F08A94-15C6-481E-9154-B20A5FEF7382}" srcOrd="1" destOrd="0" presId="urn:microsoft.com/office/officeart/2005/8/layout/list1"/>
    <dgm:cxn modelId="{896B7110-AB9E-4E8A-A90C-2ED5045F0916}" type="presParOf" srcId="{4EDB460E-EA2F-4B80-AEEC-65936D828CCA}" destId="{01F7E01B-2FE7-4714-993D-04B86A559172}" srcOrd="5" destOrd="0" presId="urn:microsoft.com/office/officeart/2005/8/layout/list1"/>
    <dgm:cxn modelId="{E215B3D5-6251-4646-80EC-7EAD4C534A23}" type="presParOf" srcId="{4EDB460E-EA2F-4B80-AEEC-65936D828CCA}" destId="{82E27E00-3670-49D0-864C-CE6F328784BA}" srcOrd="6" destOrd="0" presId="urn:microsoft.com/office/officeart/2005/8/layout/list1"/>
    <dgm:cxn modelId="{A4F158CA-90AA-4FC6-A355-83CA83BF4D5B}" type="presParOf" srcId="{4EDB460E-EA2F-4B80-AEEC-65936D828CCA}" destId="{4FBEA8CE-36EC-4653-AD90-08F2B7C28F2F}" srcOrd="7" destOrd="0" presId="urn:microsoft.com/office/officeart/2005/8/layout/list1"/>
    <dgm:cxn modelId="{6E2E947B-B694-4669-8270-57F19C1D66AB}" type="presParOf" srcId="{4EDB460E-EA2F-4B80-AEEC-65936D828CCA}" destId="{AB243640-CBD1-43F3-9550-87CD853188CF}" srcOrd="8" destOrd="0" presId="urn:microsoft.com/office/officeart/2005/8/layout/list1"/>
    <dgm:cxn modelId="{7742B90B-4058-4F20-ADDD-1E71C2649646}" type="presParOf" srcId="{AB243640-CBD1-43F3-9550-87CD853188CF}" destId="{537D21AA-C489-45EE-A8B2-F1889B87C301}" srcOrd="0" destOrd="0" presId="urn:microsoft.com/office/officeart/2005/8/layout/list1"/>
    <dgm:cxn modelId="{6EAD48BD-BEC3-4A7C-8952-62EE7268DFAB}" type="presParOf" srcId="{AB243640-CBD1-43F3-9550-87CD853188CF}" destId="{B6324098-4C94-444C-ACA4-D91C5374D090}" srcOrd="1" destOrd="0" presId="urn:microsoft.com/office/officeart/2005/8/layout/list1"/>
    <dgm:cxn modelId="{E2C917FD-5688-4AA1-8742-4FD1255DD95A}" type="presParOf" srcId="{4EDB460E-EA2F-4B80-AEEC-65936D828CCA}" destId="{A0859D56-97BB-4716-9C87-9D28D85A49EB}" srcOrd="9" destOrd="0" presId="urn:microsoft.com/office/officeart/2005/8/layout/list1"/>
    <dgm:cxn modelId="{558C2AC1-F1BE-4815-9701-02ACFA73E5F0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3647"/>
          <a:ext cx="8785702" cy="9204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68" tIns="770636" rIns="6818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3647"/>
        <a:ext cx="8785702" cy="920427"/>
      </dsp:txXfrm>
    </dsp:sp>
    <dsp:sp modelId="{F8FFED77-E205-4786-9C92-75818F45B3C3}">
      <dsp:nvSpPr>
        <dsp:cNvPr id="0" name=""/>
        <dsp:cNvSpPr/>
      </dsp:nvSpPr>
      <dsp:spPr>
        <a:xfrm>
          <a:off x="0" y="34485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397121"/>
        <a:ext cx="2324335" cy="966235"/>
      </dsp:txXfrm>
    </dsp:sp>
    <dsp:sp modelId="{82E27E00-3670-49D0-864C-CE6F328784BA}">
      <dsp:nvSpPr>
        <dsp:cNvPr id="0" name=""/>
        <dsp:cNvSpPr/>
      </dsp:nvSpPr>
      <dsp:spPr>
        <a:xfrm>
          <a:off x="0" y="2188305"/>
          <a:ext cx="8785702" cy="13149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67940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271" y="2320211"/>
        <a:ext cx="2324335" cy="966235"/>
      </dsp:txXfrm>
    </dsp:sp>
    <dsp:sp modelId="{68FB6DFD-8703-4046-9703-C2FCDB4EF6BF}">
      <dsp:nvSpPr>
        <dsp:cNvPr id="0" name=""/>
        <dsp:cNvSpPr/>
      </dsp:nvSpPr>
      <dsp:spPr>
        <a:xfrm>
          <a:off x="0" y="4246460"/>
          <a:ext cx="8785702" cy="1295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839864"/>
              <a:satOff val="45647"/>
              <a:lumOff val="-843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8736" y="4330063"/>
          <a:ext cx="2428877" cy="107077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55" tIns="0" rIns="23245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A27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kern="1200" dirty="0">
            <a:solidFill>
              <a:srgbClr val="0A270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1007" y="4382334"/>
        <a:ext cx="2324335" cy="96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FA106D-3C16-4135-84B0-4C4ECDF17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B7D6-7EB2-42E5-B17B-1B4D91D05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CC51C-DCDC-46EE-883D-C0DECC4C4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7CA6-EF04-43C9-B256-04D18122F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CCF3-98A3-42EC-9C12-EA4E12625D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C99A-728D-4B88-9B96-DB469B4D5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89E5-D1BB-42E6-A4D4-4E886DAD7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0" descr="73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pic>
        <p:nvPicPr>
          <p:cNvPr id="10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71-443F-449B-85A6-976163A91475}" type="datetimeFigureOut">
              <a:rPr lang="en-US"/>
              <a:pPr>
                <a:defRPr/>
              </a:pPr>
              <a:t>1/12/2022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A2D2-75BA-4490-AEE5-D2C8BE8F35F0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568-832F-480A-B5E5-78394956EE09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4DD-BB14-48B3-A646-E0E9044C4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3648-F7B2-416B-A4AB-8900317AF234}" type="datetimeFigureOut">
              <a:rPr lang="en-US"/>
              <a:pPr>
                <a:defRPr/>
              </a:pPr>
              <a:t>1/12/2022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2C0B-0873-48B3-8DFF-FE15F4D7F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0E4B-7FDF-4A8E-9904-F7CC84294BE2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A948-C118-467A-B0F4-A5B7B3D01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629A1-B356-416B-A75C-4B88E4EA2E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1F75-EFC5-45C1-A1FB-9F929F99E8C2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E91A-3935-43AD-9492-52E22E69F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9822-911B-4A0E-9D63-79D6954740F3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17C-5404-471B-96AB-BE078E2FB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37593-F364-4135-8AFB-CF4745E0957E}" type="datetimeFigureOut">
              <a:rPr lang="en-US"/>
              <a:pPr>
                <a:defRPr/>
              </a:pPr>
              <a:t>1/12/2022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2697-3F86-4A49-9B2C-5131A82AD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0628-91F2-4B54-AFC2-04937841D1F1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3E4E-0BDD-4E02-BB97-0C680A042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87E-86E1-4484-A4FE-1D26EA467B3D}" type="datetimeFigureOut">
              <a:rPr lang="en-US"/>
              <a:pPr>
                <a:defRPr/>
              </a:pPr>
              <a:t>1/12/2022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2364-CB15-4FFD-ADED-C8810341B3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98C9-7A21-4351-B88D-A07C3311C362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C65E3-0118-4D38-9B6C-78BB04C21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F784-BF90-4818-92F9-E28A336F0B17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2C62-E260-4619-8DC5-66D9C1B01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15D0-AE61-4F7C-9A56-404C16F85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600200"/>
            <a:ext cx="77724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5B91-A2D5-490E-9264-D631F174A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06D7-02E5-4C4D-BD19-415E3DA127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85C1-0490-427E-82E7-9A4B2D191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34F7-234F-486B-BFD1-AF8E1B92D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1D928-4444-4B79-A317-9248547944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93E6-5012-47C4-901A-0C476300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27D-1077-44D4-AA62-43AADE0CC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730F-5D63-4741-8955-F72C79F5BC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628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36A1755-29CD-4187-9940-402F18BF94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2" r:id="rId2"/>
    <p:sldLayoutId id="2147484061" r:id="rId3"/>
    <p:sldLayoutId id="2147484060" r:id="rId4"/>
    <p:sldLayoutId id="2147484059" r:id="rId5"/>
    <p:sldLayoutId id="2147484058" r:id="rId6"/>
    <p:sldLayoutId id="2147484057" r:id="rId7"/>
    <p:sldLayoutId id="2147484056" r:id="rId8"/>
    <p:sldLayoutId id="2147484055" r:id="rId9"/>
    <p:sldLayoutId id="2147484054" r:id="rId10"/>
    <p:sldLayoutId id="2147484053" r:id="rId11"/>
    <p:sldLayoutId id="2147484052" r:id="rId12"/>
    <p:sldLayoutId id="2147484051" r:id="rId13"/>
    <p:sldLayoutId id="2147484067" r:id="rId14"/>
    <p:sldLayoutId id="214748406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B74365-16C9-4238-BD24-DE5DE34452C5}" type="datetimeFigureOut">
              <a:rPr lang="en-US"/>
              <a:pPr>
                <a:defRPr/>
              </a:pPr>
              <a:t>1/12/2022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dirty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78AA0FA-7C70-48B9-8B58-876CB593BC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5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65" r:id="rId4"/>
    <p:sldLayoutId id="2147484072" r:id="rId5"/>
    <p:sldLayoutId id="2147484064" r:id="rId6"/>
    <p:sldLayoutId id="2147484073" r:id="rId7"/>
    <p:sldLayoutId id="2147484074" r:id="rId8"/>
    <p:sldLayoutId id="2147484075" r:id="rId9"/>
    <p:sldLayoutId id="2147484063" r:id="rId10"/>
    <p:sldLayoutId id="2147484076" r:id="rId11"/>
    <p:sldLayoutId id="2147484077" r:id="rId12"/>
    <p:sldLayoutId id="214748407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E3573DC5297ACCED78C1F9E368D8CAE4E07F5147E8E6747420E9CBF63B2qAB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1818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2769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-1" y="0"/>
            <a:ext cx="9144001" cy="906735"/>
          </a:xfrm>
        </p:spPr>
        <p:txBody>
          <a:bodyPr lIns="0" rIns="18288">
            <a:normAutofit lnSpcReduction="10000"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Проект Бюджета </a:t>
            </a:r>
            <a:r>
              <a:rPr lang="ru-RU" altLang="ru-RU" sz="5500" dirty="0" smtClean="0">
                <a:solidFill>
                  <a:srgbClr val="008000"/>
                </a:solidFill>
                <a:latin typeface="Times New Roman" pitchFamily="18" charset="0"/>
              </a:rPr>
              <a:t>для граждан</a:t>
            </a:r>
            <a:endParaRPr lang="ru-RU" altLang="ru-RU" dirty="0" smtClean="0">
              <a:solidFill>
                <a:srgbClr val="008000"/>
              </a:solidFill>
            </a:endParaRP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790575" y="5732463"/>
            <a:ext cx="7712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</a:rPr>
              <a:t>К </a:t>
            </a:r>
            <a:r>
              <a:rPr lang="ru-RU" b="1" dirty="0" smtClean="0">
                <a:solidFill>
                  <a:srgbClr val="008000"/>
                </a:solidFill>
              </a:rPr>
              <a:t>ПРОЕКТУ БЮДЖЕТА </a:t>
            </a:r>
            <a:endParaRPr lang="ru-RU" b="1" dirty="0">
              <a:solidFill>
                <a:srgbClr val="008000"/>
              </a:solidFill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ШЕВЕЛЕВСКОГО </a:t>
            </a:r>
            <a:r>
              <a:rPr lang="ru-RU" b="1" dirty="0">
                <a:solidFill>
                  <a:srgbClr val="008000"/>
                </a:solidFill>
              </a:rPr>
              <a:t>СЕЛЬСОВЕТА НА </a:t>
            </a:r>
            <a:r>
              <a:rPr lang="ru-RU" b="1" dirty="0" smtClean="0">
                <a:solidFill>
                  <a:srgbClr val="008000"/>
                </a:solidFill>
              </a:rPr>
              <a:t>2022 </a:t>
            </a:r>
            <a:r>
              <a:rPr lang="ru-RU" b="1" dirty="0">
                <a:solidFill>
                  <a:srgbClr val="008000"/>
                </a:solidFill>
              </a:rPr>
              <a:t>– </a:t>
            </a:r>
            <a:r>
              <a:rPr lang="ru-RU" b="1" dirty="0" smtClean="0">
                <a:solidFill>
                  <a:srgbClr val="008000"/>
                </a:solidFill>
              </a:rPr>
              <a:t>2024 </a:t>
            </a:r>
            <a:r>
              <a:rPr lang="ru-RU" b="1" dirty="0">
                <a:solidFill>
                  <a:srgbClr val="008000"/>
                </a:solidFill>
              </a:rPr>
              <a:t>ГОДЫ</a:t>
            </a:r>
          </a:p>
        </p:txBody>
      </p:sp>
      <p:pic>
        <p:nvPicPr>
          <p:cNvPr id="32771" name="Picture 2" descr="C:\Users\Пользователь\Desktop\budg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14356"/>
            <a:ext cx="9001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/>
              <a:t>ЭТАПЫ СОСТАВЛЕНИЯ И УТВЕРЖДЕНИЯ БЮДЖЕТА ШЕВЕЛЕВСКОГО сельсовета</a:t>
            </a:r>
            <a:br>
              <a:rPr lang="ru-RU" altLang="ru-RU" sz="3200" dirty="0" smtClean="0"/>
            </a:br>
            <a:endParaRPr lang="ru-RU" altLang="ru-RU" sz="3200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9119727"/>
              </p:ext>
            </p:extLst>
          </p:nvPr>
        </p:nvGraphicFramePr>
        <p:xfrm>
          <a:off x="214282" y="1142984"/>
          <a:ext cx="8785702" cy="5542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0" y="1571625"/>
            <a:ext cx="6167438" cy="1169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составлению проекта бюджета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за 10 месяцев до начала очередного финансового года. Администрация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сельсовета утверждает перечень мероприятий по разработке проекта бюджета, определяет ответственных исполнителей и сроки исполнения.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2984500" y="3141663"/>
            <a:ext cx="6088063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>
                <a:solidFill>
                  <a:srgbClr val="002060"/>
                </a:solidFill>
                <a:latin typeface="Times New Roman" pitchFamily="18" charset="0"/>
              </a:rPr>
              <a:t>Сформированный проект бюджета Администрация сельсовета вносит проект решения о бюджете на очередной финансовый год на рассмотрение Собрания депутатов не позднее 30 дней до окончания финансового года. Одновременно с проектом о бюджете Собранию депутатов представляются документы и материалы, определенные ст.182 БК РФ. Собрание депутатов рассматривает проект бюджета в двух чтениях. Собрание депутатов не позднее, чем за десять дней обязано рассмотреть указанный проект бюджета в первом чтении. При рассмотрении в первом чтении проекта о бюджете на очередной финансовый год Собрание депутатов заслушивает доклад главы сельсовета и принимает решение о принятии или об отклонении указанного проекта. Во втором  чтении принимается окончательная редакция бюджета муниципального образования.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5357813"/>
            <a:ext cx="6024563" cy="109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>
              <a:cs typeface="+mn-cs"/>
            </a:endParaRPr>
          </a:p>
          <a:p>
            <a:pPr algn="just">
              <a:defRPr/>
            </a:pP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</a:t>
            </a:r>
            <a:r>
              <a:rPr lang="ru-RU" sz="1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сельсовета утверждается  в форме Решения Собрания депутатов.  Принятое Собранием депутатов  Решение о местном  бюджете  поселения направляется Главе сельсовета и подлежит обнародованию в местах, определенных главой сельсовета.</a:t>
            </a:r>
          </a:p>
          <a:p>
            <a:pPr>
              <a:defRPr/>
            </a:pPr>
            <a:endParaRPr lang="ru-RU" sz="12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64612" cy="9810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smtClean="0"/>
              <a:t>Сбалансированность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981075"/>
            <a:ext cx="8064500" cy="3603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079625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35475" y="1857375"/>
            <a:ext cx="1727200" cy="90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2850" y="2089150"/>
            <a:ext cx="15843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Расходы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4094163" y="212407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=</a:t>
            </a:r>
          </a:p>
        </p:txBody>
      </p:sp>
      <p:sp>
        <p:nvSpPr>
          <p:cNvPr id="43016" name="TextBox 10"/>
          <p:cNvSpPr txBox="1">
            <a:spLocks noChangeArrowheads="1"/>
          </p:cNvSpPr>
          <p:nvPr/>
        </p:nvSpPr>
        <p:spPr bwMode="auto">
          <a:xfrm>
            <a:off x="2268538" y="2111375"/>
            <a:ext cx="358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-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7500" y="1682750"/>
            <a:ext cx="2081213" cy="612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67500" y="2425700"/>
            <a:ext cx="2081213" cy="69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grpSp>
        <p:nvGrpSpPr>
          <p:cNvPr id="43019" name="Группа 19"/>
          <p:cNvGrpSpPr>
            <a:grpSpLocks/>
          </p:cNvGrpSpPr>
          <p:nvPr/>
        </p:nvGrpSpPr>
        <p:grpSpPr bwMode="auto">
          <a:xfrm>
            <a:off x="539750" y="3933825"/>
            <a:ext cx="2592388" cy="2014538"/>
            <a:chOff x="717604" y="2961053"/>
            <a:chExt cx="2592288" cy="2013868"/>
          </a:xfrm>
        </p:grpSpPr>
        <p:sp>
          <p:nvSpPr>
            <p:cNvPr id="18" name="TextBox 17"/>
            <p:cNvSpPr txBox="1"/>
            <p:nvPr/>
          </p:nvSpPr>
          <p:spPr>
            <a:xfrm>
              <a:off x="717604" y="2961053"/>
              <a:ext cx="2592288" cy="2013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2022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1 </a:t>
              </a:r>
              <a:r>
                <a:rPr lang="ru-RU" b="1" dirty="0" smtClean="0">
                  <a:cs typeface="+mn-cs"/>
                </a:rPr>
                <a:t>582,3           1 603,5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</a:t>
              </a:r>
              <a:r>
                <a:rPr lang="ru-RU" dirty="0" smtClean="0">
                  <a:cs typeface="+mn-cs"/>
                </a:rPr>
                <a:t>– </a:t>
              </a:r>
              <a:r>
                <a:rPr lang="ru-RU" b="1" dirty="0" smtClean="0">
                  <a:cs typeface="+mn-cs"/>
                </a:rPr>
                <a:t>-21,2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19" name="Левая фигурная скобка 18"/>
            <p:cNvSpPr>
              <a:spLocks/>
            </p:cNvSpPr>
            <p:nvPr/>
          </p:nvSpPr>
          <p:spPr bwMode="auto">
            <a:xfrm rot="-5400000">
              <a:off x="1808231" y="3194062"/>
              <a:ext cx="382461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0" name="Группа 20"/>
          <p:cNvGrpSpPr>
            <a:grpSpLocks/>
          </p:cNvGrpSpPr>
          <p:nvPr/>
        </p:nvGrpSpPr>
        <p:grpSpPr bwMode="auto">
          <a:xfrm>
            <a:off x="3419475" y="3933825"/>
            <a:ext cx="2592388" cy="2032000"/>
            <a:chOff x="717604" y="2961053"/>
            <a:chExt cx="2592288" cy="2062010"/>
          </a:xfrm>
        </p:grpSpPr>
        <p:sp>
          <p:nvSpPr>
            <p:cNvPr id="22" name="TextBox 21"/>
            <p:cNvSpPr txBox="1"/>
            <p:nvPr/>
          </p:nvSpPr>
          <p:spPr>
            <a:xfrm>
              <a:off x="717604" y="2961053"/>
              <a:ext cx="2592288" cy="2062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2023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688,3              667,1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 smtClean="0">
                  <a:cs typeface="+mn-cs"/>
                </a:rPr>
                <a:t>Профицит </a:t>
              </a:r>
              <a:r>
                <a:rPr lang="ru-RU" b="1" dirty="0" smtClean="0">
                  <a:cs typeface="+mn-cs"/>
                </a:rPr>
                <a:t>– </a:t>
              </a:r>
              <a:r>
                <a:rPr lang="ru-RU" b="1" dirty="0" smtClean="0">
                  <a:cs typeface="+mn-cs"/>
                </a:rPr>
                <a:t>21,2</a:t>
              </a:r>
              <a:endParaRPr lang="ru-RU" b="1" dirty="0">
                <a:cs typeface="+mn-cs"/>
              </a:endParaRPr>
            </a:p>
            <a:p>
              <a:pPr algn="ctr">
                <a:defRPr/>
              </a:pPr>
              <a:endParaRPr lang="ru-RU" b="1" dirty="0">
                <a:cs typeface="+mn-cs"/>
              </a:endParaRPr>
            </a:p>
          </p:txBody>
        </p:sp>
        <p:sp>
          <p:nvSpPr>
            <p:cNvPr id="23" name="Левая фигурная скобка 22"/>
            <p:cNvSpPr>
              <a:spLocks/>
            </p:cNvSpPr>
            <p:nvPr/>
          </p:nvSpPr>
          <p:spPr bwMode="auto">
            <a:xfrm rot="-5400000">
              <a:off x="1808564" y="3193999"/>
              <a:ext cx="381794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021" name="Группа 23"/>
          <p:cNvGrpSpPr>
            <a:grpSpLocks/>
          </p:cNvGrpSpPr>
          <p:nvPr/>
        </p:nvGrpSpPr>
        <p:grpSpPr bwMode="auto">
          <a:xfrm>
            <a:off x="6227763" y="4005263"/>
            <a:ext cx="2592387" cy="1739900"/>
            <a:chOff x="717604" y="2961053"/>
            <a:chExt cx="2592288" cy="1739459"/>
          </a:xfrm>
        </p:grpSpPr>
        <p:sp>
          <p:nvSpPr>
            <p:cNvPr id="25" name="TextBox 24"/>
            <p:cNvSpPr txBox="1"/>
            <p:nvPr/>
          </p:nvSpPr>
          <p:spPr>
            <a:xfrm>
              <a:off x="717604" y="2961053"/>
              <a:ext cx="2592288" cy="17394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2024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  <a:cs typeface="+mn-cs"/>
                </a:rPr>
                <a:t>год</a:t>
              </a:r>
            </a:p>
            <a:p>
              <a:pPr>
                <a:defRPr/>
              </a:pPr>
              <a:r>
                <a:rPr lang="ru-RU" dirty="0">
                  <a:cs typeface="+mn-cs"/>
                </a:rPr>
                <a:t>Доходы         Расходы</a:t>
              </a:r>
            </a:p>
            <a:p>
              <a:pPr>
                <a:defRPr/>
              </a:pPr>
              <a:r>
                <a:rPr lang="ru-RU" b="1" dirty="0" smtClean="0">
                  <a:cs typeface="+mn-cs"/>
                </a:rPr>
                <a:t>678,9               678,9</a:t>
              </a:r>
              <a:endParaRPr lang="ru-RU" b="1" dirty="0">
                <a:cs typeface="+mn-cs"/>
              </a:endParaRPr>
            </a:p>
            <a:p>
              <a:pPr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endParaRPr lang="ru-RU" dirty="0">
                <a:cs typeface="+mn-cs"/>
              </a:endParaRPr>
            </a:p>
            <a:p>
              <a:pPr algn="ctr">
                <a:defRPr/>
              </a:pPr>
              <a:r>
                <a:rPr lang="ru-RU" dirty="0">
                  <a:cs typeface="+mn-cs"/>
                </a:rPr>
                <a:t>Дефицит -</a:t>
              </a:r>
              <a:r>
                <a:rPr lang="ru-RU" b="1" dirty="0">
                  <a:cs typeface="+mn-cs"/>
                </a:rPr>
                <a:t>0,0</a:t>
              </a:r>
            </a:p>
          </p:txBody>
        </p:sp>
        <p:sp>
          <p:nvSpPr>
            <p:cNvPr id="26" name="Левая фигурная скобка 25"/>
            <p:cNvSpPr>
              <a:spLocks/>
            </p:cNvSpPr>
            <p:nvPr/>
          </p:nvSpPr>
          <p:spPr bwMode="auto">
            <a:xfrm rot="-5400000">
              <a:off x="1808216" y="3194155"/>
              <a:ext cx="382490" cy="1871591"/>
            </a:xfrm>
            <a:prstGeom prst="leftBrace">
              <a:avLst>
                <a:gd name="adj1" fmla="val 8337"/>
                <a:gd name="adj2" fmla="val 50000"/>
              </a:avLst>
            </a:prstGeom>
            <a:noFill/>
            <a:ln w="25400" algn="ctr">
              <a:solidFill>
                <a:srgbClr val="1C1C0F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>
                <a:defRPr/>
              </a:pPr>
              <a:endParaRPr lang="ru-RU">
                <a:solidFill>
                  <a:schemeClr val="accent5">
                    <a:lumMod val="1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1042988" y="3213100"/>
            <a:ext cx="6985000" cy="7207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C1C0F"/>
                </a:solidFill>
              </a:rPr>
              <a:t>Источником покрытия дефицита бюджета </a:t>
            </a:r>
            <a:r>
              <a:rPr lang="ru-RU" sz="1600" dirty="0" smtClean="0">
                <a:solidFill>
                  <a:srgbClr val="1C1C0F"/>
                </a:solidFill>
              </a:rPr>
              <a:t>являются </a:t>
            </a:r>
            <a:r>
              <a:rPr lang="ru-RU" sz="1600" dirty="0">
                <a:solidFill>
                  <a:srgbClr val="1C1C0F"/>
                </a:solidFill>
              </a:rPr>
              <a:t>остатки средств  бюджета поселения предыдущего периода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725488" y="1682750"/>
            <a:ext cx="1182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 рублей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73750" y="1914525"/>
            <a:ext cx="938213" cy="238125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913438" y="2520950"/>
            <a:ext cx="858837" cy="211138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Arial" charset="0"/>
              </a:rPr>
              <a:t>Доходы бюджета муниципального образования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«ШЕВЕЛЕВСКИЙ сельсовет» </a:t>
            </a:r>
            <a:r>
              <a:rPr lang="ru-RU" altLang="ru-RU" sz="2000" dirty="0" err="1" smtClean="0">
                <a:latin typeface="Arial" charset="0"/>
              </a:rPr>
              <a:t>обоянского</a:t>
            </a:r>
            <a:r>
              <a:rPr lang="ru-RU" altLang="ru-RU" sz="2000" dirty="0" smtClean="0">
                <a:latin typeface="Arial" charset="0"/>
              </a:rPr>
              <a:t> района 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000" dirty="0" smtClean="0">
                <a:latin typeface="Arial" charset="0"/>
              </a:rPr>
              <a:t>Курской области</a:t>
            </a:r>
            <a:br>
              <a:rPr lang="ru-RU" altLang="ru-RU" sz="2000" dirty="0" smtClean="0">
                <a:latin typeface="Arial" charset="0"/>
              </a:rPr>
            </a:br>
            <a:r>
              <a:rPr lang="ru-RU" altLang="ru-RU" sz="2800" dirty="0" smtClean="0">
                <a:latin typeface="Arial" charset="0"/>
              </a:rPr>
              <a:t>         </a:t>
            </a:r>
            <a:endParaRPr lang="ru-RU" altLang="ru-RU" dirty="0" smtClean="0">
              <a:latin typeface="Arial" charset="0"/>
            </a:endParaRPr>
          </a:p>
        </p:txBody>
      </p:sp>
      <p:sp>
        <p:nvSpPr>
          <p:cNvPr id="4403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527175"/>
            <a:ext cx="2849563" cy="746125"/>
          </a:xfrm>
        </p:spPr>
        <p:txBody>
          <a:bodyPr anchor="ctr"/>
          <a:lstStyle/>
          <a:p>
            <a:pPr marL="0" indent="0" algn="ctr">
              <a:buFont typeface="Wingdings" pitchFamily="2" charset="2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8400" y="3716338"/>
            <a:ext cx="2244725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3714750"/>
            <a:ext cx="2347913" cy="210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1200">
                <a:solidFill>
                  <a:srgbClr val="000000"/>
                </a:solidFill>
              </a:rPr>
              <a:t>средства, получаемые из других бюджетов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3714750"/>
            <a:ext cx="2287587" cy="2098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</a:rPr>
              <a:t>все 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051050" y="2576513"/>
            <a:ext cx="936625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356100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588125" y="2576513"/>
            <a:ext cx="8636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8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4138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09725" y="1416050"/>
            <a:ext cx="190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E1"/>
                </a:solidFill>
              </a:rPr>
              <a:t>Налоговые 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i="1" dirty="0" err="1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Бюджетообразующие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(основные) налоги бюджета поселения на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2022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-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2024 </a:t>
            </a:r>
            <a:r>
              <a:rPr lang="ru-RU" altLang="ru-RU" sz="2400" b="1" i="1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68538" y="1196975"/>
            <a:ext cx="10795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00788" y="1196975"/>
            <a:ext cx="1008062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1619250" y="1557338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Налог на доходы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физических лиц</a:t>
            </a:r>
          </a:p>
        </p:txBody>
      </p:sp>
      <p:sp>
        <p:nvSpPr>
          <p:cNvPr id="35847" name="Прямоугольник 3"/>
          <p:cNvSpPr>
            <a:spLocks noChangeArrowheads="1"/>
          </p:cNvSpPr>
          <p:nvPr/>
        </p:nvSpPr>
        <p:spPr bwMode="auto">
          <a:xfrm>
            <a:off x="5292725" y="1628775"/>
            <a:ext cx="2735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cs typeface="+mn-cs"/>
              </a:rPr>
              <a:t>Земельный налог</a:t>
            </a:r>
            <a:endParaRPr lang="ru-RU" dirty="0">
              <a:solidFill>
                <a:schemeClr val="tx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5849" name="Прямоугольник 16"/>
          <p:cNvSpPr>
            <a:spLocks noChangeArrowheads="1"/>
          </p:cNvSpPr>
          <p:nvPr/>
        </p:nvSpPr>
        <p:spPr bwMode="auto">
          <a:xfrm>
            <a:off x="900113" y="2205038"/>
            <a:ext cx="3743325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физические лица, получающие доходы</a:t>
            </a:r>
          </a:p>
          <a:p>
            <a:pPr algn="ctr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13%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(в отношении отдельных видов доходов установлены пониженные или повышенные ставки: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35% - в отношении стоимости выигрышей и призов, процентных доходов по вкладам в банках, суммы экономии на процентах, платы за использование денежных средств членов кредитного потребительского кооператива.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30% - в отношении доходов,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15% - в отношении дивидендов, получаемых физическими лицами, не являющимися налоговыми резидентами РФ.</a:t>
            </a:r>
          </a:p>
          <a:p>
            <a:pPr algn="ctr">
              <a:defRPr/>
            </a:pPr>
            <a:r>
              <a:rPr lang="ru-RU" sz="10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9% - в отношении доходов от долевого участия в деятельности организаций, полученных в виде дивидендов физическими лицами, являющимися налоговыми резидентами РФ, процентов по облигациям с ипотечным покрытием) 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Зачисляется в размере 2% в бюджет поселения</a:t>
            </a:r>
          </a:p>
        </p:txBody>
      </p:sp>
      <p:sp>
        <p:nvSpPr>
          <p:cNvPr id="35850" name="Прямоугольник 17"/>
          <p:cNvSpPr>
            <a:spLocks noChangeArrowheads="1"/>
          </p:cNvSpPr>
          <p:nvPr/>
        </p:nvSpPr>
        <p:spPr bwMode="auto">
          <a:xfrm>
            <a:off x="5364163" y="2205038"/>
            <a:ext cx="3095625" cy="308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Налогоплательщики – организации и физические лица, обладающие земельными участками, на праве собственности, праве постоянного (бессрочного) пользования или праве пожизненного наследуемого владения в пределах границ поселения</a:t>
            </a:r>
          </a:p>
          <a:p>
            <a:pPr algn="ctr">
              <a:defRPr/>
            </a:pPr>
            <a:endParaRPr lang="ru-RU" sz="12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Ставка налога – от 0,3% до 1,5%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от кадастровой стоимости земельных участков в зависимости от категории земель</a:t>
            </a:r>
          </a:p>
          <a:p>
            <a:pPr algn="ctr">
              <a:defRPr/>
            </a:pPr>
            <a:endParaRPr lang="ru-RU" sz="1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 размере 100% зачисляется в бюджет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818464" cy="118906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latin typeface="Arial" charset="0"/>
              </a:rPr>
              <a:t>Структура налоговых и неналоговых доходов бюджета муниципального образования «БШЕВЕЛЕВСКИЙ сельсовет» </a:t>
            </a:r>
            <a:r>
              <a:rPr lang="ru-RU" sz="1800" b="1" dirty="0" err="1" smtClean="0">
                <a:latin typeface="Arial" charset="0"/>
              </a:rPr>
              <a:t>обоянского</a:t>
            </a:r>
            <a:r>
              <a:rPr lang="ru-RU" sz="1800" b="1" dirty="0" smtClean="0">
                <a:latin typeface="Arial" charset="0"/>
              </a:rPr>
              <a:t> района Курской области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100" dirty="0" smtClean="0">
                <a:latin typeface="Arial" charset="0"/>
              </a:rPr>
              <a:t>тыс.рублей</a:t>
            </a:r>
            <a:r>
              <a:rPr lang="ru-RU" sz="1600" dirty="0" smtClean="0">
                <a:latin typeface="Arial" charset="0"/>
              </a:rPr>
              <a:t/>
            </a:r>
            <a:br>
              <a:rPr lang="ru-RU" sz="1600" dirty="0" smtClean="0">
                <a:latin typeface="Arial" charset="0"/>
              </a:rPr>
            </a:br>
            <a:r>
              <a:rPr lang="ru-RU" sz="1600" dirty="0" smtClean="0">
                <a:latin typeface="Arial" charset="0"/>
              </a:rPr>
              <a:t>2022-2024 </a:t>
            </a:r>
            <a:r>
              <a:rPr lang="ru-RU" sz="1600" dirty="0" smtClean="0">
                <a:latin typeface="Arial" charset="0"/>
              </a:rPr>
              <a:t>годы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00688" y="2071688"/>
            <a:ext cx="3186112" cy="4021137"/>
          </a:xfrm>
        </p:spPr>
        <p:txBody>
          <a:bodyPr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Налоговые и неналоговые доходы (всего):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</a:t>
            </a:r>
            <a:r>
              <a:rPr lang="ru-RU" sz="1200" b="1" dirty="0" smtClean="0">
                <a:solidFill>
                  <a:srgbClr val="0000CC"/>
                </a:solidFill>
              </a:rPr>
              <a:t>год – 452,9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</a:t>
            </a:r>
            <a:r>
              <a:rPr lang="ru-RU" sz="1200" dirty="0" smtClean="0"/>
              <a:t>год – 453,5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</a:t>
            </a:r>
            <a:r>
              <a:rPr lang="ru-RU" sz="1200" dirty="0" smtClean="0"/>
              <a:t>год – 454,0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НДФЛ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</a:t>
            </a:r>
            <a:r>
              <a:rPr lang="ru-RU" sz="1200" b="1" dirty="0" smtClean="0">
                <a:solidFill>
                  <a:srgbClr val="0000CC"/>
                </a:solidFill>
              </a:rPr>
              <a:t>год – 12,7 (2,8%)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</a:t>
            </a:r>
            <a:r>
              <a:rPr lang="ru-RU" sz="1200" dirty="0" smtClean="0"/>
              <a:t>год –13,3 (2,9%)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</a:t>
            </a:r>
            <a:r>
              <a:rPr lang="ru-RU" sz="1200" dirty="0" smtClean="0"/>
              <a:t>год –13,9 (2,9%)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Земельный налог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 </a:t>
            </a:r>
            <a:r>
              <a:rPr lang="ru-RU" sz="1200" b="1" dirty="0" smtClean="0">
                <a:solidFill>
                  <a:srgbClr val="0000CC"/>
                </a:solidFill>
              </a:rPr>
              <a:t>год – 397,1 (87,7%)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</a:t>
            </a:r>
            <a:r>
              <a:rPr lang="ru-RU" sz="1200" dirty="0" smtClean="0"/>
              <a:t>год – 397,1 (87,6%)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</a:t>
            </a:r>
            <a:r>
              <a:rPr lang="ru-RU" sz="1200" dirty="0" smtClean="0"/>
              <a:t>год – 397,1 (87,6%)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Налог на имущество физических лиц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00CC"/>
                </a:solidFill>
              </a:rPr>
              <a:t>2022год   </a:t>
            </a:r>
            <a:r>
              <a:rPr lang="ru-RU" sz="1200" b="1" dirty="0" smtClean="0">
                <a:solidFill>
                  <a:srgbClr val="0000CC"/>
                </a:solidFill>
              </a:rPr>
              <a:t>– 43,1 (9,5%)</a:t>
            </a:r>
            <a:endParaRPr lang="ru-RU" sz="1200" b="1" dirty="0">
              <a:solidFill>
                <a:srgbClr val="0000CC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2023 </a:t>
            </a:r>
            <a:r>
              <a:rPr lang="ru-RU" sz="1200" dirty="0" smtClean="0"/>
              <a:t>год – 43,1 (9,5 %)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2024 </a:t>
            </a:r>
            <a:r>
              <a:rPr lang="ru-RU" sz="1200" dirty="0" smtClean="0"/>
              <a:t>год –43,1 (9,5%)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dirty="0" smtClean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dirty="0" smtClean="0"/>
          </a:p>
        </p:txBody>
      </p:sp>
      <p:graphicFrame>
        <p:nvGraphicFramePr>
          <p:cNvPr id="2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9738787"/>
              </p:ext>
            </p:extLst>
          </p:nvPr>
        </p:nvGraphicFramePr>
        <p:xfrm>
          <a:off x="550863" y="1679575"/>
          <a:ext cx="50514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latin typeface="Arial" charset="0"/>
              </a:rPr>
              <a:t>Межбюджетные трансферты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80063"/>
              </p:ext>
            </p:extLst>
          </p:nvPr>
        </p:nvGraphicFramePr>
        <p:xfrm>
          <a:off x="250825" y="1844675"/>
          <a:ext cx="8785225" cy="2455724"/>
        </p:xfrm>
        <a:graphic>
          <a:graphicData uri="http://schemas.openxmlformats.org/drawingml/2006/table">
            <a:tbl>
              <a:tblPr/>
              <a:tblGrid>
                <a:gridCol w="8785225"/>
              </a:tblGrid>
              <a:tr h="1838325">
                <a:tc>
                  <a:txBody>
                    <a:bodyPr/>
                    <a:lstStyle/>
                    <a:p>
                      <a:pPr marL="0" marR="0" lvl="0" indent="0" algn="just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 -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466" marR="81466" marT="43555" marB="43555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0E0C2"/>
                        </a:gs>
                        <a:gs pos="50000">
                          <a:schemeClr val="bg1"/>
                        </a:gs>
                        <a:gs pos="100000">
                          <a:srgbClr val="E0E0C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Arial" charset="0"/>
              </a:rPr>
              <a:t>Структура безвозмездных поступлений в   бюджет ШЕВЕЛЕВСКОГО сельсовета </a:t>
            </a:r>
            <a:r>
              <a:rPr lang="ru-RU" altLang="ru-RU" sz="2400" b="1" dirty="0" err="1" smtClean="0">
                <a:latin typeface="Arial" charset="0"/>
              </a:rPr>
              <a:t>обоянского</a:t>
            </a:r>
            <a:r>
              <a:rPr lang="ru-RU" altLang="ru-RU" sz="2400" b="1" dirty="0" smtClean="0">
                <a:latin typeface="Arial" charset="0"/>
              </a:rPr>
              <a:t> района Курской области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 в </a:t>
            </a:r>
            <a:r>
              <a:rPr lang="ru-RU" altLang="ru-RU" sz="2400" b="1" dirty="0" smtClean="0">
                <a:latin typeface="Arial" charset="0"/>
              </a:rPr>
              <a:t>2022 </a:t>
            </a:r>
            <a:r>
              <a:rPr lang="ru-RU" altLang="ru-RU" sz="2400" b="1" dirty="0" smtClean="0">
                <a:latin typeface="Arial" charset="0"/>
              </a:rPr>
              <a:t>году и на плановый период </a:t>
            </a:r>
            <a:br>
              <a:rPr lang="ru-RU" altLang="ru-RU" sz="2400" b="1" dirty="0" smtClean="0">
                <a:latin typeface="Arial" charset="0"/>
              </a:rPr>
            </a:br>
            <a:r>
              <a:rPr lang="ru-RU" altLang="ru-RU" sz="2400" b="1" dirty="0" smtClean="0">
                <a:latin typeface="Arial" charset="0"/>
              </a:rPr>
              <a:t>2023-2024 </a:t>
            </a:r>
            <a:r>
              <a:rPr lang="ru-RU" altLang="ru-RU" sz="2400" b="1" dirty="0" smtClean="0">
                <a:latin typeface="Arial" charset="0"/>
              </a:rPr>
              <a:t>годы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721967"/>
              </p:ext>
            </p:extLst>
          </p:nvPr>
        </p:nvGraphicFramePr>
        <p:xfrm>
          <a:off x="1265238" y="2408238"/>
          <a:ext cx="64230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115888"/>
            <a:ext cx="8001056" cy="1287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latin typeface="Arial" charset="0"/>
              </a:rPr>
              <a:t>Безвозмездные поступления в бюджет </a:t>
            </a:r>
            <a:r>
              <a:rPr lang="ru-RU" sz="2400" dirty="0" err="1" smtClean="0">
                <a:latin typeface="Arial" charset="0"/>
              </a:rPr>
              <a:t>Башкатовского</a:t>
            </a:r>
            <a:r>
              <a:rPr lang="ru-RU" sz="2400" dirty="0" smtClean="0">
                <a:latin typeface="Arial" charset="0"/>
              </a:rPr>
              <a:t> сельсовета </a:t>
            </a:r>
            <a:r>
              <a:rPr lang="ru-RU" sz="2400" dirty="0" err="1" smtClean="0">
                <a:latin typeface="Arial" charset="0"/>
              </a:rPr>
              <a:t>обоянского</a:t>
            </a:r>
            <a:r>
              <a:rPr lang="ru-RU" sz="2400" dirty="0" smtClean="0">
                <a:latin typeface="Arial" charset="0"/>
              </a:rPr>
              <a:t> района Курской области на </a:t>
            </a:r>
            <a:r>
              <a:rPr lang="ru-RU" sz="2400" dirty="0" smtClean="0">
                <a:latin typeface="Arial" charset="0"/>
              </a:rPr>
              <a:t>2022 </a:t>
            </a:r>
            <a:r>
              <a:rPr lang="ru-RU" sz="2400" dirty="0" smtClean="0">
                <a:latin typeface="Arial" charset="0"/>
              </a:rPr>
              <a:t>– </a:t>
            </a:r>
            <a:r>
              <a:rPr lang="ru-RU" sz="2400" dirty="0" smtClean="0">
                <a:latin typeface="Arial" charset="0"/>
              </a:rPr>
              <a:t>2024 </a:t>
            </a:r>
            <a:r>
              <a:rPr lang="ru-RU" sz="2400" dirty="0" smtClean="0">
                <a:latin typeface="Arial" charset="0"/>
              </a:rPr>
              <a:t>годы</a:t>
            </a:r>
            <a:br>
              <a:rPr lang="ru-RU" sz="2400" dirty="0" smtClean="0">
                <a:latin typeface="Arial" charset="0"/>
              </a:rPr>
            </a:br>
            <a:r>
              <a:rPr lang="ru-RU" sz="1800" dirty="0" smtClean="0">
                <a:latin typeface="Arial" charset="0"/>
              </a:rPr>
              <a:t>тыс.рублей </a:t>
            </a:r>
            <a:r>
              <a:rPr lang="ru-RU" sz="2400" dirty="0" smtClean="0">
                <a:latin typeface="Arial" charset="0"/>
              </a:rPr>
              <a:t> 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815297"/>
              </p:ext>
            </p:extLst>
          </p:nvPr>
        </p:nvGraphicFramePr>
        <p:xfrm>
          <a:off x="877888" y="1463675"/>
          <a:ext cx="7602537" cy="515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</a:rPr>
              <a:t>Расходы местного  бюджета</a:t>
            </a:r>
            <a:r>
              <a:rPr lang="ru-RU" altLang="ru-RU" sz="4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endParaRPr lang="ru-RU" altLang="ru-RU" sz="4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178" name="Объект 2"/>
          <p:cNvSpPr>
            <a:spLocks noGrp="1"/>
          </p:cNvSpPr>
          <p:nvPr>
            <p:ph idx="4294967295"/>
          </p:nvPr>
        </p:nvSpPr>
        <p:spPr>
          <a:xfrm>
            <a:off x="935038" y="1600200"/>
            <a:ext cx="8208962" cy="4530725"/>
          </a:xfrm>
        </p:spPr>
        <p:txBody>
          <a:bodyPr/>
          <a:lstStyle/>
          <a:p>
            <a:r>
              <a:rPr lang="ru-RU" sz="1800" b="1" smtClean="0"/>
              <a:t>Расходы бюджета </a:t>
            </a:r>
            <a:r>
              <a:rPr lang="ru-RU" sz="1800" smtClean="0"/>
              <a:t>– выплачиваемые из бюджета денежные средства.</a:t>
            </a:r>
          </a:p>
          <a:p>
            <a:endParaRPr lang="ru-RU" sz="1000" smtClean="0"/>
          </a:p>
          <a:p>
            <a:pPr algn="just">
              <a:buFont typeface="Wingdings" pitchFamily="2" charset="2"/>
              <a:buNone/>
            </a:pPr>
            <a:r>
              <a:rPr lang="ru-RU" sz="1800" u="sng" smtClean="0"/>
              <a:t>Объём расходов </a:t>
            </a:r>
            <a:r>
              <a:rPr lang="ru-RU" sz="1800" smtClean="0"/>
              <a:t>определяется исходя из объёма средств, необходимых для исполнения установленных законодательством полномочий органов местного самоуправления.</a:t>
            </a:r>
          </a:p>
          <a:p>
            <a:pPr>
              <a:buFont typeface="Wingdings" pitchFamily="2" charset="2"/>
              <a:buNone/>
            </a:pPr>
            <a:r>
              <a:rPr lang="ru-RU" sz="100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Расходы местного бюджета  </a:t>
            </a:r>
            <a:r>
              <a:rPr lang="ru-RU" sz="1800" u="sng" smtClean="0"/>
              <a:t>классифицируются</a:t>
            </a:r>
            <a:r>
              <a:rPr lang="ru-RU" sz="180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•по разделам и подразделам, целевым статьям и группам видов расходов;</a:t>
            </a:r>
          </a:p>
          <a:p>
            <a:pPr>
              <a:buFont typeface="Wingdings" pitchFamily="2" charset="2"/>
              <a:buNone/>
            </a:pPr>
            <a:r>
              <a:rPr lang="ru-RU" sz="1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0001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ШЕВЕЛЕВСКОГО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в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2022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году И НА ПЛАНОВЫЙ ПЕРИОД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2023-2024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ГОДЫ</a:t>
            </a:r>
            <a:b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1366838" y="3054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1203" name="Rectangle 6"/>
          <p:cNvSpPr>
            <a:spLocks noChangeArrowheads="1"/>
          </p:cNvSpPr>
          <p:nvPr/>
        </p:nvSpPr>
        <p:spPr bwMode="auto">
          <a:xfrm>
            <a:off x="1582738" y="3270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476139"/>
              </p:ext>
            </p:extLst>
          </p:nvPr>
        </p:nvGraphicFramePr>
        <p:xfrm>
          <a:off x="1574800" y="1447800"/>
          <a:ext cx="599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329613" cy="3000375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 для граждан разрабатывается в целях ознакомления граждан с основными положениями проекта решения о бюджете муниципального образования «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Шевелевский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 на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2022– 2024 </a:t>
            </a:r>
            <a:r>
              <a:rPr lang="ru-RU" alt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годы в доступной форме для широкого круга заинтересованных пользователей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B831-2420-41C4-8D70-8469AAE95885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33795" name="Picture 2" descr="C:\Users\Пользователь\Desktop\1483338064_by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55721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Основные мероприятия развития жилищно-коммунального хозяйства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шевелевского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сельсовета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обоянского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района Курской области  на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2022-2024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годы»</a:t>
            </a:r>
          </a:p>
        </p:txBody>
      </p:sp>
      <p:graphicFrame>
        <p:nvGraphicFramePr>
          <p:cNvPr id="45059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1581012"/>
              </p:ext>
            </p:extLst>
          </p:nvPr>
        </p:nvGraphicFramePr>
        <p:xfrm>
          <a:off x="683567" y="1916831"/>
          <a:ext cx="7920881" cy="1812208"/>
        </p:xfrm>
        <a:graphic>
          <a:graphicData uri="http://schemas.openxmlformats.org/drawingml/2006/table">
            <a:tbl>
              <a:tblPr/>
              <a:tblGrid>
                <a:gridCol w="5502928"/>
                <a:gridCol w="917155"/>
                <a:gridCol w="667022"/>
                <a:gridCol w="833776"/>
              </a:tblGrid>
              <a:tr h="364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Мероприятия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Благоустройство всего, в том числе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Озеленение</a:t>
                      </a:r>
                    </a:p>
                  </a:txBody>
                  <a:tcPr marL="91434" marR="91434" marT="45727" marB="4572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мероприятия по благоустройству</a:t>
                      </a:r>
                    </a:p>
                  </a:txBody>
                  <a:tcPr marL="91434" marR="91434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17,5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marL="91434" marR="91434" marT="45727" marB="4572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63" name="Text Box 46"/>
          <p:cNvSpPr txBox="1">
            <a:spLocks noChangeArrowheads="1"/>
          </p:cNvSpPr>
          <p:nvPr/>
        </p:nvSpPr>
        <p:spPr bwMode="auto">
          <a:xfrm>
            <a:off x="7667625" y="1498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/>
              <a:t>    тыс. рублей</a:t>
            </a:r>
          </a:p>
        </p:txBody>
      </p:sp>
      <p:sp>
        <p:nvSpPr>
          <p:cNvPr id="52264" name="Rectangle 48"/>
          <p:cNvSpPr>
            <a:spLocks noChangeArrowheads="1"/>
          </p:cNvSpPr>
          <p:nvPr/>
        </p:nvSpPr>
        <p:spPr bwMode="auto">
          <a:xfrm>
            <a:off x="5508625" y="55895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latin typeface="Times New Roman" pitchFamily="18" charset="0"/>
              </a:rPr>
              <a:t> </a:t>
            </a:r>
            <a:endParaRPr lang="ru-RU" altLang="ru-RU" sz="17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Расходы на реализацию первичных мер пожарной безопасности на территории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шевелевского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сельсовета </a:t>
            </a:r>
            <a:r>
              <a:rPr lang="ru-RU" altLang="ru-RU" sz="1800" b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обоянского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района Курской области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2022-2024 </a:t>
            </a: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годы</a:t>
            </a:r>
          </a:p>
        </p:txBody>
      </p:sp>
      <p:sp>
        <p:nvSpPr>
          <p:cNvPr id="3076" name="AutoShape 16"/>
          <p:cNvSpPr>
            <a:spLocks noChangeAspect="1" noChangeArrowheads="1"/>
          </p:cNvSpPr>
          <p:nvPr/>
        </p:nvSpPr>
        <p:spPr bwMode="auto">
          <a:xfrm>
            <a:off x="4679156" y="1484784"/>
            <a:ext cx="4412612" cy="27713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000066"/>
                </a:solidFill>
                <a:latin typeface="Times New Roman" pitchFamily="18" charset="0"/>
              </a:rPr>
              <a:t>Финансирование  направлено на обеспечение противопожарной безопасности, обучение населения способам защиты и действиям в чрезвычайных ситуациях, в области  пожарной безопасности, создание систем оповещения населения при угрозе возникновения чрезвычайных  ситуаций, обеспечение деятельности  добровольной пожарной охраны, инженерную защиту территории сельского поселения (противопожарные полосы), содержание подъездных путей к наружным источникам пожарного водоснабжения, содержание источников водозабора в зимний период .</a:t>
            </a:r>
            <a:endParaRPr lang="ru-RU" altLang="ru-RU" sz="12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77" name="AutoShape 29"/>
          <p:cNvSpPr>
            <a:spLocks noChangeArrowheads="1"/>
          </p:cNvSpPr>
          <p:nvPr/>
        </p:nvSpPr>
        <p:spPr bwMode="auto">
          <a:xfrm>
            <a:off x="4340225" y="4437063"/>
            <a:ext cx="4716463" cy="2305050"/>
          </a:xfrm>
          <a:prstGeom prst="roundRect">
            <a:avLst>
              <a:gd name="adj" fmla="val 15824"/>
            </a:avLst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100" b="1" dirty="0">
                <a:solidFill>
                  <a:srgbClr val="000C0C"/>
                </a:solidFill>
                <a:latin typeface="Verdana" pitchFamily="34" charset="0"/>
              </a:rPr>
              <a:t>     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Реализация мероприятий государственной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программы позволит достичь следующих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результатов к </a:t>
            </a:r>
            <a:r>
              <a:rPr lang="ru-RU" altLang="ru-RU" sz="1300" b="1" dirty="0" smtClean="0">
                <a:solidFill>
                  <a:srgbClr val="000066"/>
                </a:solidFill>
                <a:latin typeface="Times New Roman" pitchFamily="18" charset="0"/>
              </a:rPr>
              <a:t>2024 </a:t>
            </a: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году: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 снизить гибель людей в чрезвычайных ситуациях и на пожарах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снизить экономический ущерб от чрезвычайных ситуаций ;</a:t>
            </a: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ru-RU" altLang="ru-RU" sz="1300" b="1" dirty="0">
              <a:solidFill>
                <a:srgbClr val="000066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altLang="ru-RU" sz="1300" b="1" dirty="0">
                <a:solidFill>
                  <a:srgbClr val="000066"/>
                </a:solidFill>
                <a:latin typeface="Times New Roman" pitchFamily="18" charset="0"/>
              </a:rPr>
              <a:t>     - увеличить количество спасенных ценностей.</a:t>
            </a:r>
          </a:p>
        </p:txBody>
      </p:sp>
      <p:sp>
        <p:nvSpPr>
          <p:cNvPr id="7329" name="Rectangle 161"/>
          <p:cNvSpPr>
            <a:spLocks noChangeArrowheads="1"/>
          </p:cNvSpPr>
          <p:nvPr/>
        </p:nvSpPr>
        <p:spPr bwMode="auto">
          <a:xfrm>
            <a:off x="357188" y="4643438"/>
            <a:ext cx="7858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rgbClr val="89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9FFFF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z="11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" name="Rectangle 161"/>
          <p:cNvSpPr>
            <a:spLocks noChangeArrowheads="1"/>
          </p:cNvSpPr>
          <p:nvPr/>
        </p:nvSpPr>
        <p:spPr bwMode="auto">
          <a:xfrm>
            <a:off x="611188" y="2205038"/>
            <a:ext cx="39608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3" name="Rectangle 161"/>
          <p:cNvSpPr>
            <a:spLocks noChangeArrowheads="1"/>
          </p:cNvSpPr>
          <p:nvPr/>
        </p:nvSpPr>
        <p:spPr bwMode="auto">
          <a:xfrm>
            <a:off x="25558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14" name="Rectangle 161"/>
          <p:cNvSpPr>
            <a:spLocks noChangeArrowheads="1"/>
          </p:cNvSpPr>
          <p:nvPr/>
        </p:nvSpPr>
        <p:spPr bwMode="auto">
          <a:xfrm>
            <a:off x="3419475" y="2205038"/>
            <a:ext cx="7858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ru-RU" altLang="ru-RU" sz="11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cxnSp>
        <p:nvCxnSpPr>
          <p:cNvPr id="54280" name="Прямая соединительная линия 27"/>
          <p:cNvCxnSpPr>
            <a:cxnSpLocks noChangeShapeType="1"/>
          </p:cNvCxnSpPr>
          <p:nvPr/>
        </p:nvCxnSpPr>
        <p:spPr bwMode="auto">
          <a:xfrm rot="5400000" flipH="1" flipV="1">
            <a:off x="-1385887" y="2908300"/>
            <a:ext cx="3357562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491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55254"/>
              </p:ext>
            </p:extLst>
          </p:nvPr>
        </p:nvGraphicFramePr>
        <p:xfrm>
          <a:off x="179388" y="5084763"/>
          <a:ext cx="4105275" cy="1141413"/>
        </p:xfrm>
        <a:graphic>
          <a:graphicData uri="http://schemas.openxmlformats.org/drawingml/2006/table">
            <a:tbl>
              <a:tblPr/>
              <a:tblGrid>
                <a:gridCol w="1152525"/>
                <a:gridCol w="2952750"/>
              </a:tblGrid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Объем финансирования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2022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2023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2024 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1,0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7" name="Rectangle 29"/>
          <p:cNvSpPr>
            <a:spLocks noChangeArrowheads="1"/>
          </p:cNvSpPr>
          <p:nvPr/>
        </p:nvSpPr>
        <p:spPr bwMode="auto">
          <a:xfrm>
            <a:off x="539750" y="1844675"/>
            <a:ext cx="38163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Обеспечение первичных мер пожарной безопасности на территории сельского поселения</a:t>
            </a:r>
            <a:endParaRPr lang="ru-RU" sz="1400" b="1" dirty="0">
              <a:latin typeface="Times New Roman" pitchFamily="18" charset="0"/>
            </a:endParaRPr>
          </a:p>
          <a:p>
            <a:endParaRPr lang="ru-RU" sz="1200" dirty="0"/>
          </a:p>
          <a:p>
            <a:r>
              <a:rPr lang="ru-RU" sz="1200" dirty="0"/>
              <a:t>Норматив расходов </a:t>
            </a:r>
            <a:r>
              <a:rPr lang="ru-RU" sz="1200" dirty="0" smtClean="0"/>
              <a:t>для </a:t>
            </a:r>
            <a:r>
              <a:rPr lang="ru-RU" sz="1200" dirty="0"/>
              <a:t>обеспечения прочих первичных мер пожарной </a:t>
            </a:r>
            <a:r>
              <a:rPr lang="ru-RU" sz="1200" dirty="0" smtClean="0"/>
              <a:t>безопасности                                                 </a:t>
            </a:r>
            <a:r>
              <a:rPr lang="ru-RU" sz="1200" dirty="0" smtClean="0"/>
              <a:t>2022 </a:t>
            </a:r>
            <a:r>
              <a:rPr lang="ru-RU" sz="1200" dirty="0" smtClean="0"/>
              <a:t>год </a:t>
            </a:r>
            <a:r>
              <a:rPr lang="ru-RU" sz="1200" dirty="0"/>
              <a:t>– </a:t>
            </a:r>
            <a:r>
              <a:rPr lang="ru-RU" sz="1200" dirty="0" smtClean="0"/>
              <a:t>1,0 </a:t>
            </a:r>
            <a:r>
              <a:rPr lang="ru-RU" sz="1200" dirty="0"/>
              <a:t>тыс. рублей</a:t>
            </a:r>
          </a:p>
          <a:p>
            <a:r>
              <a:rPr lang="ru-RU" sz="1200" dirty="0" smtClean="0"/>
              <a:t>2023 </a:t>
            </a:r>
            <a:r>
              <a:rPr lang="ru-RU" sz="1200" dirty="0"/>
              <a:t>год – </a:t>
            </a:r>
            <a:r>
              <a:rPr lang="ru-RU" sz="1200" dirty="0" smtClean="0"/>
              <a:t>1,0 </a:t>
            </a:r>
            <a:r>
              <a:rPr lang="ru-RU" sz="1200" dirty="0"/>
              <a:t>тыс. </a:t>
            </a:r>
            <a:r>
              <a:rPr lang="ru-RU" sz="1200" dirty="0" smtClean="0"/>
              <a:t>рублей</a:t>
            </a:r>
          </a:p>
          <a:p>
            <a:r>
              <a:rPr lang="ru-RU" sz="1200" dirty="0" smtClean="0"/>
              <a:t>2024 </a:t>
            </a:r>
            <a:r>
              <a:rPr lang="ru-RU" sz="1200" dirty="0" smtClean="0"/>
              <a:t>год – 1,0 тыс. рублей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9E9E-9025-41EB-B81C-DD633ED39602}" type="slidenum">
              <a:rPr lang="ru-RU" altLang="ru-RU"/>
              <a:pPr>
                <a:defRPr/>
              </a:pPr>
              <a:t>22</a:t>
            </a:fld>
            <a:endParaRPr lang="ru-RU" altLang="ru-RU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85813" y="1257448"/>
            <a:ext cx="750093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Times New Roman" pitchFamily="18" charset="0"/>
              </a:rPr>
              <a:t>МУНИЦИПАЛЬНОГО ОБРАЗОВАНИЯ</a:t>
            </a:r>
          </a:p>
          <a:p>
            <a:pPr algn="ctr"/>
            <a:endParaRPr lang="ru-RU" sz="2000" b="1" dirty="0">
              <a:solidFill>
                <a:srgbClr val="9900FF"/>
              </a:solidFill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1.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Установить объем муниципального долга </a:t>
            </a:r>
            <a:r>
              <a:rPr lang="ru-RU" sz="1600" dirty="0" err="1">
                <a:solidFill>
                  <a:srgbClr val="0000FF"/>
                </a:solidFill>
                <a:latin typeface="Arial"/>
                <a:ea typeface="Times New Roman"/>
              </a:rPr>
              <a:t>Шевелевского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 сельсовета </a:t>
            </a:r>
            <a:r>
              <a:rPr lang="ru-RU" sz="1600" dirty="0" err="1">
                <a:solidFill>
                  <a:srgbClr val="0000FF"/>
                </a:solidFill>
                <a:latin typeface="Arial"/>
                <a:ea typeface="Times New Roman"/>
              </a:rPr>
              <a:t>Обоянского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 района Курской области при осуществлении муниципальных заимствований не должен превышать следующие значения: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в 2022 году до 191 578,95 рублей, в 2023 году до 191 862,45 рубля, в 2024 году до 192 144,15 рубля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ru-RU" sz="1600" dirty="0">
              <a:solidFill>
                <a:srgbClr val="0000FF"/>
              </a:solidFill>
            </a:endParaRP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2.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2023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</a:t>
            </a:r>
            <a:r>
              <a:rPr lang="ru-RU" sz="1600" dirty="0" smtClean="0">
                <a:solidFill>
                  <a:srgbClr val="0000FF"/>
                </a:solidFill>
              </a:rPr>
              <a:t>21 171,00 </a:t>
            </a:r>
            <a:r>
              <a:rPr lang="ru-RU" sz="1600" dirty="0" smtClean="0">
                <a:solidFill>
                  <a:srgbClr val="0000FF"/>
                </a:solidFill>
              </a:rPr>
              <a:t>рублей</a:t>
            </a:r>
            <a:r>
              <a:rPr lang="ru-RU" sz="1600" dirty="0">
                <a:solidFill>
                  <a:srgbClr val="0000FF"/>
                </a:solidFill>
              </a:rPr>
              <a:t>, в том числе по государственным гарантиям – 0 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3.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2024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в сумме 0 рублей, в том числе по муниципальным гарантиям – 0 рублей.</a:t>
            </a:r>
          </a:p>
          <a:p>
            <a:pPr algn="just"/>
            <a:r>
              <a:rPr lang="ru-RU" sz="1600" dirty="0">
                <a:solidFill>
                  <a:srgbClr val="0000FF"/>
                </a:solidFill>
              </a:rPr>
              <a:t>4. Установить верхний предел муниципального внутреннего долга муниципального образования на 1 января </a:t>
            </a:r>
            <a:r>
              <a:rPr lang="ru-RU" sz="1600" dirty="0" smtClean="0">
                <a:solidFill>
                  <a:srgbClr val="0000FF"/>
                </a:solidFill>
              </a:rPr>
              <a:t>2025 </a:t>
            </a:r>
            <a:r>
              <a:rPr lang="ru-RU" sz="1600" dirty="0">
                <a:solidFill>
                  <a:srgbClr val="0000FF"/>
                </a:solidFill>
              </a:rPr>
              <a:t>года по долговым обязательствам муниципального образования в сумме 0 рублей, в том числе по муниципальным гарантиям – 0 рублей.</a:t>
            </a:r>
          </a:p>
          <a:p>
            <a:pPr algn="just" eaLnBrk="0" hangingPunct="0"/>
            <a:r>
              <a:rPr lang="ru-RU" sz="1200" dirty="0" smtClean="0">
                <a:solidFill>
                  <a:srgbClr val="91581F"/>
                </a:solidFill>
                <a:cs typeface="Times New Roman" pitchFamily="18" charset="0"/>
              </a:rPr>
              <a:t>             </a:t>
            </a:r>
            <a:endParaRPr lang="ru-RU" sz="1200" dirty="0">
              <a:solidFill>
                <a:srgbClr val="9158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319F-2B88-45ED-83FB-EE4649F077BB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57375" name="Прямоугольник 3"/>
          <p:cNvSpPr>
            <a:spLocks noChangeArrowheads="1"/>
          </p:cNvSpPr>
          <p:nvPr/>
        </p:nvSpPr>
        <p:spPr bwMode="auto">
          <a:xfrm>
            <a:off x="395536" y="214313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A2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Расходы бюджета </a:t>
            </a:r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Шевелевского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сельсовета </a:t>
            </a:r>
            <a:endParaRPr lang="ru-RU" b="1" dirty="0" smtClean="0">
              <a:solidFill>
                <a:srgbClr val="0A2705"/>
              </a:solidFill>
              <a:cs typeface="+mn-cs"/>
            </a:endParaRPr>
          </a:p>
          <a:p>
            <a:pPr lvl="0" algn="ctr"/>
            <a:r>
              <a:rPr lang="ru-RU" b="1" dirty="0" err="1" smtClean="0">
                <a:solidFill>
                  <a:srgbClr val="0A2705"/>
                </a:solidFill>
                <a:cs typeface="+mn-cs"/>
              </a:rPr>
              <a:t>Обоянского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района Курской области </a:t>
            </a:r>
            <a:br>
              <a:rPr lang="ru-RU" b="1" dirty="0">
                <a:solidFill>
                  <a:srgbClr val="0A2705"/>
                </a:solidFill>
                <a:cs typeface="+mn-cs"/>
              </a:rPr>
            </a:br>
            <a:r>
              <a:rPr lang="ru-RU" b="1" dirty="0">
                <a:solidFill>
                  <a:srgbClr val="0A2705"/>
                </a:solidFill>
                <a:cs typeface="+mn-cs"/>
              </a:rPr>
              <a:t>                 в рамках программ в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2022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– 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2024 </a:t>
            </a:r>
            <a:r>
              <a:rPr lang="ru-RU" b="1" dirty="0">
                <a:solidFill>
                  <a:srgbClr val="0A2705"/>
                </a:solidFill>
                <a:cs typeface="+mn-cs"/>
              </a:rPr>
              <a:t>годах, тыс</a:t>
            </a:r>
            <a:r>
              <a:rPr lang="ru-RU" b="1" dirty="0" smtClean="0">
                <a:solidFill>
                  <a:srgbClr val="0A2705"/>
                </a:solidFill>
                <a:cs typeface="+mn-cs"/>
              </a:rPr>
              <a:t>. рублей</a:t>
            </a:r>
            <a:endParaRPr lang="ru-RU" b="1" dirty="0">
              <a:solidFill>
                <a:srgbClr val="0A2705"/>
              </a:solidFill>
              <a:cs typeface="+mn-cs"/>
            </a:endParaRPr>
          </a:p>
        </p:txBody>
      </p:sp>
      <p:graphicFrame>
        <p:nvGraphicFramePr>
          <p:cNvPr id="11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64135"/>
              </p:ext>
            </p:extLst>
          </p:nvPr>
        </p:nvGraphicFramePr>
        <p:xfrm>
          <a:off x="381000" y="1371600"/>
          <a:ext cx="8534400" cy="5029204"/>
        </p:xfrm>
        <a:graphic>
          <a:graphicData uri="http://schemas.openxmlformats.org/drawingml/2006/table">
            <a:tbl>
              <a:tblPr/>
              <a:tblGrid>
                <a:gridCol w="4513263"/>
                <a:gridCol w="1303337"/>
                <a:gridCol w="1416050"/>
                <a:gridCol w="1301750"/>
              </a:tblGrid>
              <a:tr h="695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806,3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службы» Шевелевского сельсовета Обоянского района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малого и среднего предпринимательства»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пожарной безопасности»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 муниципального образования»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работы с молодежью, организация отдыха и оздоровления детей, молодежи, развитие физической культуры и спорта» Шевелевского сельсовета Обоянского района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28905-932E-4A6A-AA41-10E179D9EF4C}" type="slidenum">
              <a:rPr lang="ru-RU" altLang="ru-RU"/>
              <a:pPr>
                <a:defRPr/>
              </a:pPr>
              <a:t>24</a:t>
            </a:fld>
            <a:endParaRPr lang="ru-RU" altLang="ru-RU"/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429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Контактная информация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для взаимодействия с гражданами: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ru-RU" sz="2000" dirty="0" smtClean="0"/>
              <a:t>306268, </a:t>
            </a:r>
            <a:r>
              <a:rPr lang="ru-RU" sz="2000" dirty="0"/>
              <a:t>Курская область, </a:t>
            </a:r>
            <a:r>
              <a:rPr lang="ru-RU" sz="2000" dirty="0" err="1" smtClean="0"/>
              <a:t>Обоянский</a:t>
            </a:r>
            <a:r>
              <a:rPr lang="ru-RU" sz="2000" dirty="0" smtClean="0"/>
              <a:t> район, с. </a:t>
            </a:r>
            <a:r>
              <a:rPr lang="ru-RU" sz="2000" dirty="0" err="1" smtClean="0"/>
              <a:t>Шевелево</a:t>
            </a:r>
            <a:r>
              <a:rPr lang="ru-RU" sz="2000" dirty="0" smtClean="0"/>
              <a:t>, ул. Молодежная, д. 18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Администрация </a:t>
            </a:r>
            <a:r>
              <a:rPr lang="ru-RU" sz="2000" dirty="0" err="1" smtClean="0"/>
              <a:t>Шевелевского</a:t>
            </a:r>
            <a:r>
              <a:rPr lang="ru-RU" sz="2000" dirty="0" smtClean="0"/>
              <a:t> </a:t>
            </a:r>
            <a:r>
              <a:rPr lang="ru-RU" sz="2000" dirty="0"/>
              <a:t>сельсовета </a:t>
            </a:r>
            <a:r>
              <a:rPr lang="ru-RU" sz="2000" dirty="0" err="1" smtClean="0"/>
              <a:t>Обоянского</a:t>
            </a:r>
            <a:r>
              <a:rPr lang="ru-RU" sz="2000" dirty="0" smtClean="0"/>
              <a:t> </a:t>
            </a:r>
            <a:r>
              <a:rPr lang="ru-RU" sz="2000" dirty="0"/>
              <a:t>района Курской области </a:t>
            </a:r>
            <a:r>
              <a:rPr lang="ru-RU" sz="2000" dirty="0" smtClean="0"/>
              <a:t>тел/факс: </a:t>
            </a:r>
            <a:r>
              <a:rPr lang="ru-RU" sz="2000" dirty="0"/>
              <a:t>(</a:t>
            </a:r>
            <a:r>
              <a:rPr lang="ru-RU" sz="2000" dirty="0" smtClean="0"/>
              <a:t>47141) 3-24-35; </a:t>
            </a:r>
            <a:r>
              <a:rPr lang="en-US" sz="2000" dirty="0" smtClean="0"/>
              <a:t>                                               </a:t>
            </a:r>
            <a:r>
              <a:rPr lang="ru-RU" sz="2000" dirty="0" smtClean="0"/>
              <a:t>Е-</a:t>
            </a:r>
            <a:r>
              <a:rPr lang="ru-RU" sz="2000" dirty="0" err="1" smtClean="0"/>
              <a:t>mail</a:t>
            </a:r>
            <a:r>
              <a:rPr lang="ru-RU" sz="2000" dirty="0"/>
              <a:t>: </a:t>
            </a:r>
            <a:r>
              <a:rPr lang="ru-RU" sz="2000" dirty="0" smtClean="0"/>
              <a:t>32435</a:t>
            </a:r>
            <a:r>
              <a:rPr lang="en-US" sz="2000" dirty="0" err="1" smtClean="0"/>
              <a:t>sovet@mail</a:t>
            </a:r>
            <a:r>
              <a:rPr lang="ru-RU" sz="2000" dirty="0" smtClean="0"/>
              <a:t>.</a:t>
            </a:r>
            <a:r>
              <a:rPr lang="ru-RU" sz="2000" dirty="0" err="1" smtClean="0"/>
              <a:t>ru</a:t>
            </a:r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27605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2697-3F86-4A49-9B2C-5131A82ADC01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УВАЖАЕМЫЕ ЖИТЕЛИ ШЕВЕЛЕВСКОГО СЕЛЬСОВЕТА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515672" cy="4724400"/>
          </a:xfrm>
        </p:spPr>
        <p:txBody>
          <a:bodyPr/>
          <a:lstStyle/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Эффективная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ответственная и прозрачная бюджетная политика является базовым условием повышения уровня социально-экономического развития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Одной из ключевых задач бюджетной политики является обеспечение прозрачности и открытости бюджетного процесса. Для привлечения большего количества граждан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к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участию в обсуждении вопросов формирования бюджета района и его исполнения разработан «Бюджет для граждан».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«Бюджет для граждан» предназначен, прежде всего, для жителей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сельсовета,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обладающих специальными знаниями в сфере бюджетного законодательства. 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района, с основными характеристиками бюджета района и результатами его исполнения.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и бюджетного процесса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в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понятной для жителей форме повысит уровень общественного участия граждан в бюджетном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405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cap="none" dirty="0"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Tx/>
              <a:buSzTx/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Проект бюджета составлен на три года (очередной финансовый год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и плановый период –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2023-2024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гг.). Основополагающим требованием, предъявляемым к органам, составляющим и утверждающим бюджет- это </a:t>
            </a:r>
            <a:r>
              <a:rPr lang="ru-RU" sz="1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доходам и расходам.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сельсовета участвуют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формировании бюджета посредством выплаты  налогов,   наполняя  доходы   бюджета,   а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также получают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расходов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 потребители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общественных услуг. </a:t>
            </a:r>
            <a:r>
              <a:rPr lang="ru-RU" sz="1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Шевелевский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расходует доходы    для     выполнения     своих     </a:t>
            </a:r>
          </a:p>
          <a:p>
            <a:pPr lvl="0" algn="just"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функций   и предоставление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муниципальных услуг: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культура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гарантии безопасности и правопорядка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A948-C118-467A-B0F4-A5B7B3D01C5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3"/>
            <a:ext cx="295232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8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cap="none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– это план доходов и расходов на определенный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F34DD-BB14-48B3-A646-E0E9044C417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4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28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понятия и определения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58175" cy="5384800"/>
          </a:xfrm>
        </p:spPr>
        <p:txBody>
          <a:bodyPr/>
          <a:lstStyle/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 </a:t>
            </a:r>
          </a:p>
          <a:p>
            <a:pPr algn="just"/>
            <a:r>
              <a:rPr lang="ru-RU" sz="1400" smtClean="0">
                <a:solidFill>
                  <a:srgbClr val="FF0000"/>
                </a:solidFill>
              </a:rPr>
              <a:t>Бюджет</a:t>
            </a:r>
            <a:r>
              <a:rPr lang="ru-RU" sz="1400" smtClean="0"/>
              <a:t> муниципального образования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Бюджетный процесс </a:t>
            </a:r>
            <a:r>
              <a:rPr lang="ru-RU" sz="1400" smtClean="0"/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политика </a:t>
            </a:r>
            <a:r>
              <a:rPr lang="ru-RU" sz="1400" smtClean="0"/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r>
              <a:rPr lang="ru-RU" sz="1600" smtClean="0">
                <a:solidFill>
                  <a:srgbClr val="FF0000"/>
                </a:solidFill>
              </a:rPr>
              <a:t>Бюджетная роспись </a:t>
            </a:r>
            <a:r>
              <a:rPr lang="ru-RU" sz="1400" smtClean="0"/>
              <a:t>- 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бюджета);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F1981-B8A2-4309-8E19-FF0B2063E90E}" type="slidenum">
              <a:rPr lang="ru-RU" altLang="ru-RU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0988" cy="5599113"/>
          </a:xfrm>
        </p:spPr>
        <p:txBody>
          <a:bodyPr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Бюджетная смета </a:t>
            </a:r>
            <a:r>
              <a:rPr lang="ru-RU" sz="2800" dirty="0" smtClean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ассигнования</a:t>
            </a:r>
            <a:r>
              <a:rPr lang="ru-RU" sz="2800" dirty="0" smtClean="0"/>
              <a:t> - предельные объемы денежных средств, предусмотренных в соответствующем финансовом году для исполнения бюджетных обязательств;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инвестиции </a:t>
            </a:r>
            <a:r>
              <a:rPr lang="ru-RU" sz="2800" dirty="0" smtClean="0"/>
              <a:t>- бюджетные средства, направляемые на создание или увеличение за счет средств бюджета поселения стоимости муниципального имущества;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Бюджетные обязательства </a:t>
            </a:r>
            <a:r>
              <a:rPr lang="ru-RU" sz="2800" dirty="0" smtClean="0"/>
              <a:t>- расходные обязательства, подлежащие исполнению в соответствующем финансовом году;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Ведомственная структура расходов бюджета </a:t>
            </a:r>
            <a:r>
              <a:rPr lang="ru-RU" sz="2800" dirty="0" smtClean="0"/>
              <a:t>- распределение бюджетных ассигнований, предусмотренных решением о бюджете, по главным распорядителям бюджетных средств, разделам, подразделам, целевым статьям, группам видов расходов классификации расходов бюджетов;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Дотации</a:t>
            </a:r>
            <a:r>
              <a:rPr lang="ru-RU" sz="2800" dirty="0" smtClean="0"/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Межбюджетные трансферты </a:t>
            </a:r>
            <a:r>
              <a:rPr lang="ru-RU" sz="2800" dirty="0" smtClean="0"/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Дефицит бюджета </a:t>
            </a:r>
            <a:r>
              <a:rPr lang="ru-RU" sz="2800" dirty="0" smtClean="0"/>
              <a:t>– превышение расходов бюджета над доходами бюджета; 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solidFill>
                  <a:srgbClr val="FF0000"/>
                </a:solidFill>
              </a:rPr>
              <a:t>Профицит</a:t>
            </a:r>
            <a:r>
              <a:rPr lang="ru-RU" sz="2800" dirty="0" smtClean="0">
                <a:solidFill>
                  <a:srgbClr val="FF0000"/>
                </a:solidFill>
              </a:rPr>
              <a:t> бюджета </a:t>
            </a:r>
            <a:r>
              <a:rPr lang="ru-RU" sz="2800" dirty="0" smtClean="0"/>
              <a:t>– превышение доходов бюджета над расходами бюджета.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7125-3C73-491C-9D98-1086E006585B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ОСНОВНЫЕ НАПРАВЛЕНИЯ БЮДЖЕТНОЙ И НАЛОГОВОЙ ПОЛИТИКИ НА 2020-2022 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</a:t>
            </a:r>
            <a:r>
              <a:rPr lang="ru-RU" sz="3400" dirty="0" smtClean="0">
                <a:solidFill>
                  <a:srgbClr val="FF0000"/>
                </a:solidFill>
              </a:rPr>
              <a:t>Бюджетная политика </a:t>
            </a:r>
            <a:r>
              <a:rPr lang="ru-RU" dirty="0" smtClean="0"/>
              <a:t>как составная часть экономической политики должна быть нацелена на проведение всесторонней модернизации экономики, создание условий для повышения ее эффективности, долгосрочного устойчивого развития, достижения конкретных результатов.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Социально-экономическая и бюджетная политика должны осуществляться в интересах населения  МО.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В целях создания условий для повышения эффективности управления финансами и роста благосостояния жителей Гончаровского сельсовета необходимо решать следующие задачи: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макроэкономической стабильности, которая предусматривает в том числе сбалансированный бюджет, последовательное снижение бюджетного дефицита, предсказуемые параметры инфляции с задачей ограничения и последовательного снижения размеров дефицита бюджета;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необходимо обеспечить прозрачность и открытость бюджета и бюджетного процесса;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координация долгосрочного стратегического и бюджетного планирования с трезвой оценкой приоритетности стратегических задач, сопоставления их с реальными возможностями;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вести четкие правила оценки объема действующих расходных обязательств и процедуры принятия новых расходных обязательств, предусмотрев повышение ответственности за достоверность их финансово-экономических обоснований;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 целях повышение эффективности расходования бюджетных средств на финансирование социальной сферы, благоустройства территории необходимо стимулировать переход к формированию местного бюджета программно-целевым методом;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нацеленности бюджетной системы на достижение конкретных результатов;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качества управления;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повышение эффективности системы социального обеспечения;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обеспечение устойчивости бюджетной системы муниципального образования.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65B49-52A0-476C-8DAC-6E36E5E525BE}" type="slidenum">
              <a:rPr lang="ru-RU" altLang="ru-RU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58175" cy="5813425"/>
          </a:xfrm>
        </p:spPr>
        <p:txBody>
          <a:bodyPr>
            <a:normAutofit fontScale="47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Основными </a:t>
            </a:r>
            <a:r>
              <a:rPr lang="ru-RU" sz="2900" dirty="0" smtClean="0">
                <a:solidFill>
                  <a:srgbClr val="FF0000"/>
                </a:solidFill>
                <a:hlinkClick r:id="rId2"/>
              </a:rPr>
              <a:t>направлениями</a:t>
            </a:r>
            <a:r>
              <a:rPr lang="ru-RU" sz="2900" dirty="0" smtClean="0">
                <a:solidFill>
                  <a:srgbClr val="FF0000"/>
                </a:solidFill>
              </a:rPr>
              <a:t> налоговой политики на 2021 год и плановый период 2022 и 2023 годов, предусматривается: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	обеспечение роста доходов местного бюджета за счет улучшения администрирования уже существующих налогов;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подготовительных  работ по введению на территории</a:t>
            </a:r>
            <a:br>
              <a:rPr lang="ru-RU" dirty="0" smtClean="0"/>
            </a:br>
            <a:r>
              <a:rPr lang="ru-RU" dirty="0" smtClean="0"/>
              <a:t>сельсовета налога на имущество (формирование участков под</a:t>
            </a:r>
            <a:br>
              <a:rPr lang="ru-RU" dirty="0" smtClean="0"/>
            </a:br>
            <a:r>
              <a:rPr lang="ru-RU" dirty="0" smtClean="0"/>
              <a:t>многоквартирными домами, выявление не вовлеченных в налогообложение объектов недвижимости, принадлежащих на праве собственности физическим лицам);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проведение инвентаризации налоговых льгот по налогу на имущество физических лиц и земельному налогу;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взаимодействию с организациями, допускающими выплату заработной платы ниже установленного в Курской области прожиточного минимума для трудоспособного населения, совершенствования методов взаимодействия по легализации «теневой» заработной платы;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продолжение работы по повышению эффективности использования муниципального имущества с целью увеличения поступлений в бюджет неналоговых доходов;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 активизировать работу по распоряжению земельными участками, государственная собственность на которые не разграничена;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создание  благоприятных условий для деятельности субъектов среднего и малого предпринимательства во всех отраслях;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-инвентаризация сведений об объектах недвижимого имущества, сформированных Управлением </a:t>
            </a:r>
            <a:r>
              <a:rPr lang="ru-RU" dirty="0" err="1" smtClean="0"/>
              <a:t>Росреестра</a:t>
            </a:r>
            <a:r>
              <a:rPr lang="ru-RU" dirty="0" smtClean="0"/>
              <a:t> по Курской области, с целью выявления объектов, не поставленных на кадастровый учет;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-проведение  разъяснительной работы с физическими лицами о необходимости регистрации объектов недвижимости в органах,</a:t>
            </a:r>
            <a:br>
              <a:rPr lang="ru-RU" dirty="0" smtClean="0"/>
            </a:br>
            <a:r>
              <a:rPr lang="ru-RU" dirty="0" smtClean="0"/>
              <a:t>осуществляющих регистрацию прав на недвижимое имущество и сделок с ним.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D39AF-A52E-40C1-9B7A-25F9F2C54561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2077</Words>
  <Application>Microsoft Office PowerPoint</Application>
  <PresentationFormat>Экран (4:3)</PresentationFormat>
  <Paragraphs>274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1_Специальное оформление</vt:lpstr>
      <vt:lpstr>Трек</vt:lpstr>
      <vt:lpstr>Презентация PowerPoint</vt:lpstr>
      <vt:lpstr>Презентация PowerPoint</vt:lpstr>
      <vt:lpstr>УВАЖАЕМЫЕ ЖИТЕЛИ ШЕВЕЛЕВСКОГО СЕЛЬСОВЕТА</vt:lpstr>
      <vt:lpstr>Что такое бюджет?</vt:lpstr>
      <vt:lpstr>Бюджет – это план доходов и расходов на определенный период</vt:lpstr>
      <vt:lpstr>Основные понятия и определения  </vt:lpstr>
      <vt:lpstr>Презентация PowerPoint</vt:lpstr>
      <vt:lpstr>ОСНОВНЫЕ НАПРАВЛЕНИЯ БЮДЖЕТНОЙ И НАЛОГОВОЙ ПОЛИТИКИ НА 2020-2022 ГОДЫ.</vt:lpstr>
      <vt:lpstr>Презентация PowerPoint</vt:lpstr>
      <vt:lpstr>ЭТАПЫ СОСТАВЛЕНИЯ И УТВЕРЖДЕНИЯ БЮДЖЕТА ШЕВЕЛЕВСКОГО сельсовета </vt:lpstr>
      <vt:lpstr>Сбалансированность бюджета</vt:lpstr>
      <vt:lpstr>Доходы бюджета муниципального образования  «ШЕВЕЛЕВСКИЙ сельсовет» обоянского района  Курской области          </vt:lpstr>
      <vt:lpstr>Бюджетообразующие (основные) налоги бюджета поселения на 2022 - 2024 годы</vt:lpstr>
      <vt:lpstr>Структура налоговых и неналоговых доходов бюджета муниципального образования «БШЕВЕЛЕВСКИЙ сельсовет» обоянского района Курской области  тыс.рублей 2022-2024 годы</vt:lpstr>
      <vt:lpstr>Межбюджетные трансферты </vt:lpstr>
      <vt:lpstr>Структура безвозмездных поступлений в   бюджет ШЕВЕЛЕВСКОГО сельсовета обоянского района Курской области  в 2022 году и на плановый период  2023-2024 годы</vt:lpstr>
      <vt:lpstr>Безвозмездные поступления в бюджет Башкатовского сельсовета обоянского района Курской области на 2022 – 2024 годы тыс.рублей  </vt:lpstr>
      <vt:lpstr>Расходы местного  бюджета </vt:lpstr>
      <vt:lpstr>Структура расходов бюджета ШЕВЕЛЕВСКОГО сельсовета обоянского района Курской области в 2022 году И НА ПЛАНОВЫЙ ПЕРИОД 2023-2024 ГОДЫ </vt:lpstr>
      <vt:lpstr>Основные мероприятия развития жилищно-коммунального хозяйства шевелевского сельсовета обоянского района Курской области  на 2022-2024 годы»</vt:lpstr>
      <vt:lpstr>Расходы на реализацию первичных мер пожарной безопасности на территории шевелевского сельсовета обоянского района Курской области   2022-2024 годы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User</cp:lastModifiedBy>
  <cp:revision>257</cp:revision>
  <cp:lastPrinted>2013-10-03T09:30:52Z</cp:lastPrinted>
  <dcterms:created xsi:type="dcterms:W3CDTF">2011-01-26T13:13:38Z</dcterms:created>
  <dcterms:modified xsi:type="dcterms:W3CDTF">2022-01-12T08:41:07Z</dcterms:modified>
</cp:coreProperties>
</file>