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28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06" r:id="rId13"/>
    <p:sldId id="308" r:id="rId14"/>
    <p:sldId id="309" r:id="rId15"/>
    <p:sldId id="310" r:id="rId16"/>
    <p:sldId id="311" r:id="rId17"/>
    <p:sldId id="312" r:id="rId18"/>
    <p:sldId id="313" r:id="rId19"/>
    <p:sldId id="315" r:id="rId20"/>
    <p:sldId id="317" r:id="rId21"/>
    <p:sldId id="318" r:id="rId22"/>
    <p:sldId id="322" r:id="rId23"/>
    <p:sldId id="330" r:id="rId24"/>
    <p:sldId id="331" r:id="rId25"/>
    <p:sldId id="338" r:id="rId26"/>
    <p:sldId id="339" r:id="rId2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A2705"/>
    <a:srgbClr val="9900FF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62" autoAdjust="0"/>
    <p:restoredTop sz="83416" autoAdjust="0"/>
  </p:normalViewPr>
  <p:slideViewPr>
    <p:cSldViewPr>
      <p:cViewPr>
        <p:scale>
          <a:sx n="100" d="100"/>
          <a:sy n="100" d="100"/>
        </p:scale>
        <p:origin x="7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9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72"/>
          <c:y val="2.036199095022625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9679849340866296E-2"/>
          <c:y val="0.36877828054298656"/>
          <c:w val="0.51224105461393621"/>
          <c:h val="0.38461538461538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Земельный налог</c:v>
                </c:pt>
                <c:pt idx="2">
                  <c:v>Налог на имущество физическиз лиц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2.81E-2</c:v>
                </c:pt>
                <c:pt idx="1">
                  <c:v>0.87670000000000026</c:v>
                </c:pt>
                <c:pt idx="2">
                  <c:v>9.5100000000000032E-2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8E-2"/>
        </c:manualLayout>
      </c:layout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3"/>
                <c:pt idx="0" formatCode="0.0%">
                  <c:v>0.7260000000000002</c:v>
                </c:pt>
                <c:pt idx="1">
                  <c:v>7.8000000000000014E-2</c:v>
                </c:pt>
                <c:pt idx="2">
                  <c:v>0.19600000000000001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Лист1!$D$2:$D$6</c:f>
            </c:numRef>
          </c:val>
        </c:ser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</c:legend>
    <c:plotVisOnly val="1"/>
    <c:dispBlanksAs val="zero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otX val="30"/>
      <c:hPercent val="99"/>
      <c:rotY val="15"/>
      <c:depthPercent val="70"/>
      <c:rAngAx val="1"/>
    </c:view3D>
    <c:plotArea>
      <c:layout>
        <c:manualLayout>
          <c:layoutTarget val="inner"/>
          <c:xMode val="edge"/>
          <c:yMode val="edge"/>
          <c:x val="0.1111111111111111"/>
          <c:y val="2.8776978417266286E-2"/>
          <c:w val="0.53968253968253954"/>
          <c:h val="0.839328537170263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693.7</c:v>
                </c:pt>
                <c:pt idx="1">
                  <c:v>307</c:v>
                </c:pt>
                <c:pt idx="2">
                  <c:v>279.10000000000002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89.3</c:v>
                </c:pt>
                <c:pt idx="1">
                  <c:v>90.2</c:v>
                </c:pt>
                <c:pt idx="2">
                  <c:v>93.7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356.4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Width val="20"/>
        <c:gapDepth val="50"/>
        <c:shape val="box"/>
        <c:axId val="100827136"/>
        <c:axId val="100828672"/>
        <c:axId val="0"/>
      </c:bar3DChart>
      <c:catAx>
        <c:axId val="10082713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0828672"/>
        <c:crosses val="autoZero"/>
        <c:auto val="1"/>
        <c:lblAlgn val="ctr"/>
        <c:lblOffset val="100"/>
        <c:tickLblSkip val="1"/>
        <c:tickMarkSkip val="1"/>
      </c:catAx>
      <c:valAx>
        <c:axId val="10082867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0827136"/>
        <c:crosses val="autoZero"/>
        <c:crossBetween val="between"/>
        <c:majorUnit val="1000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0.48000000000000009</c:v>
                </c:pt>
                <c:pt idx="1">
                  <c:v>0.05</c:v>
                </c:pt>
                <c:pt idx="2">
                  <c:v>1.0000000000000005E-3</c:v>
                </c:pt>
                <c:pt idx="3">
                  <c:v>3.0000000000000009E-3</c:v>
                </c:pt>
                <c:pt idx="4">
                  <c:v>0.41000000000000009</c:v>
                </c:pt>
                <c:pt idx="5">
                  <c:v>5.5000000000000014E-2</c:v>
                </c:pt>
                <c:pt idx="6">
                  <c:v>1.0000000000000005E-3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0.58599999999999997</c:v>
                </c:pt>
                <c:pt idx="1">
                  <c:v>0.13</c:v>
                </c:pt>
                <c:pt idx="2">
                  <c:v>1.0000000000000005E-3</c:v>
                </c:pt>
                <c:pt idx="3">
                  <c:v>1.0000000000000005E-3</c:v>
                </c:pt>
                <c:pt idx="4">
                  <c:v>0.28000000000000008</c:v>
                </c:pt>
                <c:pt idx="5">
                  <c:v>1.0000000000000005E-3</c:v>
                </c:pt>
                <c:pt idx="6">
                  <c:v>1.0000000000000005E-3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0.58599999999999997</c:v>
                </c:pt>
                <c:pt idx="1">
                  <c:v>0.13</c:v>
                </c:pt>
                <c:pt idx="2">
                  <c:v>1.0000000000000005E-3</c:v>
                </c:pt>
                <c:pt idx="3">
                  <c:v>1.0000000000000005E-3</c:v>
                </c:pt>
                <c:pt idx="4">
                  <c:v>0.28000000000000008</c:v>
                </c:pt>
                <c:pt idx="5">
                  <c:v>1.0000000000000005E-3</c:v>
                </c:pt>
                <c:pt idx="6">
                  <c:v>1.0000000000000005E-3</c:v>
                </c:pt>
              </c:numCache>
            </c:numRef>
          </c:val>
        </c:ser>
        <c:shape val="cone"/>
        <c:axId val="106902656"/>
        <c:axId val="106904192"/>
        <c:axId val="0"/>
      </c:bar3DChart>
      <c:catAx>
        <c:axId val="106902656"/>
        <c:scaling>
          <c:orientation val="minMax"/>
        </c:scaling>
        <c:axPos val="b"/>
        <c:numFmt formatCode="\О\с\н\о\в\н\о\й" sourceLinked="1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106904192"/>
        <c:crosses val="autoZero"/>
        <c:auto val="1"/>
        <c:lblAlgn val="ctr"/>
        <c:lblOffset val="100"/>
      </c:catAx>
      <c:valAx>
        <c:axId val="106904192"/>
        <c:scaling>
          <c:orientation val="minMax"/>
        </c:scaling>
        <c:axPos val="l"/>
        <c:majorGridlines/>
        <c:numFmt formatCode="0.00%" sourceLinked="1"/>
        <c:tickLblPos val="nextTo"/>
        <c:crossAx val="106902656"/>
        <c:crosses val="autoZero"/>
        <c:crossBetween val="between"/>
      </c:valAx>
      <c:spPr>
        <a:noFill/>
        <a:ln w="25385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3647"/>
          <a:ext cx="8785702" cy="920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68" tIns="770636" rIns="6818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3647"/>
        <a:ext cx="8785702" cy="920427"/>
      </dsp:txXfrm>
    </dsp:sp>
    <dsp:sp modelId="{F8FFED77-E205-4786-9C92-75818F45B3C3}">
      <dsp:nvSpPr>
        <dsp:cNvPr id="0" name=""/>
        <dsp:cNvSpPr/>
      </dsp:nvSpPr>
      <dsp:spPr>
        <a:xfrm>
          <a:off x="0" y="34485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397121"/>
        <a:ext cx="2324335" cy="966235"/>
      </dsp:txXfrm>
    </dsp:sp>
    <dsp:sp modelId="{82E27E00-3670-49D0-864C-CE6F328784BA}">
      <dsp:nvSpPr>
        <dsp:cNvPr id="0" name=""/>
        <dsp:cNvSpPr/>
      </dsp:nvSpPr>
      <dsp:spPr>
        <a:xfrm>
          <a:off x="0" y="2188305"/>
          <a:ext cx="8785702" cy="131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6794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2320211"/>
        <a:ext cx="2324335" cy="966235"/>
      </dsp:txXfrm>
    </dsp:sp>
    <dsp:sp modelId="{68FB6DFD-8703-4046-9703-C2FCDB4EF6BF}">
      <dsp:nvSpPr>
        <dsp:cNvPr id="0" name=""/>
        <dsp:cNvSpPr/>
      </dsp:nvSpPr>
      <dsp:spPr>
        <a:xfrm>
          <a:off x="0" y="4246460"/>
          <a:ext cx="8785702" cy="1295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8736" y="4330063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007" y="4382334"/>
        <a:ext cx="2324335" cy="96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1/11/2021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1/11/2021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1/11/2021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1/11/2021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1/11/2021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1/11/2021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1/11/2021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1/11/2021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-1" y="0"/>
            <a:ext cx="9144001" cy="906735"/>
          </a:xfrm>
        </p:spPr>
        <p:txBody>
          <a:bodyPr lIns="0" rIns="18288">
            <a:normAutofit lnSpcReduction="1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Бюджет 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 </a:t>
            </a:r>
            <a:r>
              <a:rPr lang="ru-RU" b="1" dirty="0" smtClean="0">
                <a:solidFill>
                  <a:srgbClr val="008000"/>
                </a:solidFill>
              </a:rPr>
              <a:t>БЮДЖЕТУ </a:t>
            </a:r>
            <a:endParaRPr lang="ru-RU" b="1" dirty="0"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ШЕВЕЛЕВСКОГО </a:t>
            </a:r>
            <a:r>
              <a:rPr lang="ru-RU" b="1" dirty="0">
                <a:solidFill>
                  <a:srgbClr val="008000"/>
                </a:solidFill>
              </a:rPr>
              <a:t>СЕЛЬСОВЕТА НА </a:t>
            </a:r>
            <a:r>
              <a:rPr lang="ru-RU" b="1" dirty="0" smtClean="0">
                <a:solidFill>
                  <a:srgbClr val="008000"/>
                </a:solidFill>
              </a:rPr>
              <a:t>2021 </a:t>
            </a:r>
            <a:r>
              <a:rPr lang="ru-RU" b="1" dirty="0">
                <a:solidFill>
                  <a:srgbClr val="008000"/>
                </a:solidFill>
              </a:rPr>
              <a:t>– </a:t>
            </a:r>
            <a:r>
              <a:rPr lang="ru-RU" b="1" dirty="0" smtClean="0">
                <a:solidFill>
                  <a:srgbClr val="008000"/>
                </a:solidFill>
              </a:rPr>
              <a:t>2023 </a:t>
            </a:r>
            <a:r>
              <a:rPr lang="ru-RU" b="1" dirty="0">
                <a:solidFill>
                  <a:srgbClr val="008000"/>
                </a:solidFill>
              </a:rPr>
              <a:t>ГОДЫ</a:t>
            </a: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56"/>
            <a:ext cx="900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ШЕВЕЛЕВСКОГО 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начинается за 10 месяцев до начала очередного финансового года. Администрация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539750" y="3933825"/>
            <a:ext cx="2592388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2021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1 603,5           1626,1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dirty="0" smtClean="0">
                  <a:cs typeface="+mn-cs"/>
                </a:rPr>
                <a:t>– </a:t>
              </a:r>
              <a:r>
                <a:rPr lang="ru-RU" b="1" dirty="0" smtClean="0">
                  <a:cs typeface="+mn-cs"/>
                </a:rPr>
                <a:t>22,6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3419475" y="3933825"/>
            <a:ext cx="2592388" cy="2032000"/>
            <a:chOff x="717604" y="2961053"/>
            <a:chExt cx="2592288" cy="2062010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062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2022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713,5              713,5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 smtClean="0">
                  <a:cs typeface="+mn-cs"/>
                </a:rPr>
                <a:t>Дефицит </a:t>
              </a:r>
              <a:r>
                <a:rPr lang="ru-RU" b="1" dirty="0" smtClean="0">
                  <a:cs typeface="+mn-cs"/>
                </a:rPr>
                <a:t>– 0,0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564" y="3193999"/>
              <a:ext cx="38179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1" name="Группа 23"/>
          <p:cNvGrpSpPr>
            <a:grpSpLocks/>
          </p:cNvGrpSpPr>
          <p:nvPr/>
        </p:nvGrpSpPr>
        <p:grpSpPr bwMode="auto">
          <a:xfrm>
            <a:off x="6227763" y="4005263"/>
            <a:ext cx="2592387" cy="1739900"/>
            <a:chOff x="717604" y="2961053"/>
            <a:chExt cx="2592288" cy="1739459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1739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2023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702,2             702,2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-</a:t>
              </a:r>
              <a:r>
                <a:rPr lang="ru-RU" b="1" dirty="0">
                  <a:cs typeface="+mn-cs"/>
                </a:rPr>
                <a:t>0,0</a:t>
              </a:r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216" y="3194155"/>
              <a:ext cx="382490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C1C0F"/>
                </a:solidFill>
              </a:rPr>
              <a:t>Источником покрытия дефицита бюджета </a:t>
            </a:r>
            <a:r>
              <a:rPr lang="ru-RU" sz="1600" dirty="0" smtClean="0">
                <a:solidFill>
                  <a:srgbClr val="1C1C0F"/>
                </a:solidFill>
              </a:rPr>
              <a:t>являются </a:t>
            </a:r>
            <a:r>
              <a:rPr lang="ru-RU" sz="1600" dirty="0">
                <a:solidFill>
                  <a:srgbClr val="1C1C0F"/>
                </a:solidFill>
              </a:rPr>
              <a:t>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«ШЕВЕЛЕВСКИЙ 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района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</a:t>
            </a:r>
            <a:r>
              <a:rPr lang="ru-RU" altLang="ru-RU" sz="2400" b="1" i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на 2021 - 2023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«БШЕВЕЛЕВСКИЙ 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2021-2023 годы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452,9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453,5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454,0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12,7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–13,3 (2,9%)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–13,9 (2,9%)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397,1 (87,7%)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397,1 (87,6%)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397,1 (87,6%)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2021год   – 43,1 (9,5%)</a:t>
            </a:r>
            <a:endParaRPr lang="ru-RU" sz="1200" b="1" dirty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43,1 (9,5 %)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–43,1 (9,5%)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831571249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поступлений в   бюджет ШЕВЕЛЕВСКОГО 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2021 году и на плановый период 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2022-2023 годы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12624567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района Курской области на 2020 – 2022 годы</a:t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50027275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ШЕВЕЛЕВСКОГО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в 2021 году И НА ПЛАНОВЫЙ ПЕРИОД 2022-2023 ГОДЫ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78687377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Шевелевский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на 2021– 2023 годы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шевелевского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 на 2021-2023 годы»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802664493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шевелевского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района Курской области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2021-2023 годы</a:t>
            </a: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79156" y="1230203"/>
            <a:ext cx="4412612" cy="30259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2022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году: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611188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2254712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2021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2022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2023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2021 год </a:t>
            </a:r>
            <a:r>
              <a:rPr lang="ru-RU" sz="1200" dirty="0"/>
              <a:t>– </a:t>
            </a:r>
            <a:r>
              <a:rPr lang="ru-RU" sz="1200" dirty="0" smtClean="0"/>
              <a:t>1,0 </a:t>
            </a:r>
            <a:r>
              <a:rPr lang="ru-RU" sz="1200" dirty="0"/>
              <a:t>тыс. рублей</a:t>
            </a:r>
          </a:p>
          <a:p>
            <a:r>
              <a:rPr lang="ru-RU" sz="1200" dirty="0" smtClean="0"/>
              <a:t>2022 </a:t>
            </a:r>
            <a:r>
              <a:rPr lang="ru-RU" sz="1200" dirty="0"/>
              <a:t>год – </a:t>
            </a:r>
            <a:r>
              <a:rPr lang="ru-RU" sz="1200" dirty="0" smtClean="0"/>
              <a:t>1,0 </a:t>
            </a:r>
            <a:r>
              <a:rPr lang="ru-RU" sz="1200" dirty="0"/>
              <a:t>тыс. </a:t>
            </a:r>
            <a:r>
              <a:rPr lang="ru-RU" sz="1200" dirty="0" smtClean="0"/>
              <a:t>рублей</a:t>
            </a:r>
          </a:p>
          <a:p>
            <a:r>
              <a:rPr lang="ru-RU" sz="1200" dirty="0" smtClean="0"/>
              <a:t>2023 год – 1,0 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1257448"/>
            <a:ext cx="7500937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Установить объем муниципального долга </a:t>
            </a:r>
            <a:r>
              <a:rPr lang="ru-RU" sz="1600" dirty="0" err="1">
                <a:solidFill>
                  <a:srgbClr val="0000FF"/>
                </a:solidFill>
                <a:latin typeface="Arial"/>
                <a:ea typeface="Times New Roman"/>
              </a:rPr>
              <a:t>Шевелевского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 сельсовета </a:t>
            </a:r>
            <a:r>
              <a:rPr lang="ru-RU" sz="1600" dirty="0" err="1">
                <a:solidFill>
                  <a:srgbClr val="0000FF"/>
                </a:solidFill>
                <a:latin typeface="Arial"/>
                <a:ea typeface="Times New Roman"/>
              </a:rPr>
              <a:t>Обоянского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 района Курской области при осуществлении муниципальных заимствований не должен превышать следующие значения: в 2021 году до 203 812,65 рублей, в 2022 год до 204 060,15 рублей, в 2023 году до 204 310,80 рублей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2022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0,00 рублей</a:t>
            </a:r>
            <a:r>
              <a:rPr lang="ru-RU" sz="1600" dirty="0">
                <a:solidFill>
                  <a:srgbClr val="0000FF"/>
                </a:solidFill>
              </a:rPr>
              <a:t>, в том числе по государственным гарантиям – 0 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3.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2023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0 рублей, в том числе по муниципальным гарантиям – 0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4.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2024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муниципального образования в сумме 0 рублей, в том числе по муниципальным гарантиям – 0 рублей.</a:t>
            </a:r>
          </a:p>
          <a:p>
            <a:pPr algn="just" eaLnBrk="0" hangingPunct="0"/>
            <a:r>
              <a:rPr lang="ru-RU" sz="1200" dirty="0" smtClean="0">
                <a:solidFill>
                  <a:srgbClr val="91581F"/>
                </a:solidFill>
                <a:cs typeface="Times New Roman" pitchFamily="18" charset="0"/>
              </a:rPr>
              <a:t>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Шевелевского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2021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–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2023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годах, 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4318425"/>
              </p:ext>
            </p:extLst>
          </p:nvPr>
        </p:nvGraphicFramePr>
        <p:xfrm>
          <a:off x="381000" y="1371600"/>
          <a:ext cx="8534400" cy="5029204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263,8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203,2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203,2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Шевелевского сельсовета Обоянского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Шевелевского сельсовета Обоянского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306268,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Шевелево</a:t>
            </a:r>
            <a:r>
              <a:rPr lang="ru-RU" sz="2000" dirty="0" smtClean="0"/>
              <a:t>, ул. Молодежная, д. 18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Шевелевского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3-24-35;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ru-RU" sz="2000" dirty="0" smtClean="0"/>
              <a:t>32435</a:t>
            </a:r>
            <a:r>
              <a:rPr lang="en-US" sz="2000" dirty="0" err="1" smtClean="0"/>
              <a:t>sovet@mail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95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ШЕВЕЛЕВСКОГО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15672" cy="4724400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Проект бюджета 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2020-2022 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2021 год и плановый период 2022 и 2023 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</TotalTime>
  <Words>2073</Words>
  <Application>Microsoft Office PowerPoint</Application>
  <PresentationFormat>Экран (4:3)</PresentationFormat>
  <Paragraphs>274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1_Специальное оформление</vt:lpstr>
      <vt:lpstr>Трек</vt:lpstr>
      <vt:lpstr>Слайд 1</vt:lpstr>
      <vt:lpstr>Слайд 2</vt:lpstr>
      <vt:lpstr>УВАЖАЕМЫЕ ЖИТЕЛИ ШЕВЕЛЕВСКОГО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Слайд 7</vt:lpstr>
      <vt:lpstr>ОСНОВНЫЕ НАПРАВЛЕНИЯ БЮДЖЕТНОЙ И НАЛОГОВОЙ ПОЛИТИКИ НА 2020-2022 ГОДЫ.</vt:lpstr>
      <vt:lpstr>Слайд 9</vt:lpstr>
      <vt:lpstr>ЭТАПЫ СОСТАВЛЕНИЯ И УТВЕРЖДЕНИЯ БЮДЖЕТА ШЕВЕЛЕВСКОГО сельсовета </vt:lpstr>
      <vt:lpstr>Сбалансированность бюджета</vt:lpstr>
      <vt:lpstr>Доходы бюджета муниципального образования  «ШЕВЕЛЕВСКИЙ сельсовет» обоянского района  Курской области          </vt:lpstr>
      <vt:lpstr>Бюджетообразующие (основные) налоги бюджета поселения на 2021 - 2023 годы</vt:lpstr>
      <vt:lpstr>Структура налоговых и неналоговых доходов бюджета муниципального образования «БШЕВЕЛЕВСКИЙ сельсовет» обоянского района Курской области  тыс.рублей 2021-2023 годы</vt:lpstr>
      <vt:lpstr>Межбюджетные трансферты </vt:lpstr>
      <vt:lpstr>Структура безвозмездных поступлений в   бюджет ШЕВЕЛЕВСКОГО сельсовета обоянского района Курской области  в 2021 году и на плановый период  2022-2023 годы</vt:lpstr>
      <vt:lpstr>Безвозмездные поступления в бюджет Башкатовского сельсовета обоянского района Курской области на 2020 – 2022 годы тыс.рублей  </vt:lpstr>
      <vt:lpstr>Расходы местного  бюджета </vt:lpstr>
      <vt:lpstr>Структура расходов бюджета ШЕВЕЛЕВСКОГО сельсовета обоянского района Курской области в 2021 году И НА ПЛАНОВЫЙ ПЕРИОД 2022-2023 ГОДЫ </vt:lpstr>
      <vt:lpstr>Основные мероприятия развития жилищно-коммунального хозяйства шевелевского сельсовета обоянского района Курской области  на 2021-2023 годы»</vt:lpstr>
      <vt:lpstr>Расходы на реализацию первичных мер пожарной безопасности на территории шевелевского сельсовета обоянского района Курской области   2021-2023 годы</vt:lpstr>
      <vt:lpstr>Слайд 22</vt:lpstr>
      <vt:lpstr>Слайд 23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ШЕВЕЛЕВО</cp:lastModifiedBy>
  <cp:revision>253</cp:revision>
  <cp:lastPrinted>2013-10-03T09:30:52Z</cp:lastPrinted>
  <dcterms:created xsi:type="dcterms:W3CDTF">2011-01-26T13:13:38Z</dcterms:created>
  <dcterms:modified xsi:type="dcterms:W3CDTF">2021-01-11T12:31:05Z</dcterms:modified>
</cp:coreProperties>
</file>