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82" r:id="rId9"/>
    <p:sldId id="303" r:id="rId10"/>
    <p:sldId id="304" r:id="rId11"/>
    <p:sldId id="30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B3FE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615" autoAdjust="0"/>
    <p:restoredTop sz="86385" autoAdjust="0"/>
  </p:normalViewPr>
  <p:slideViewPr>
    <p:cSldViewPr>
      <p:cViewPr>
        <p:scale>
          <a:sx n="104" d="100"/>
          <a:sy n="104" d="100"/>
        </p:scale>
        <p:origin x="-8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1847DDE-7F48-4F7A-8A4D-050763BDD65B}" type="datetimeFigureOut">
              <a:rPr lang="ru-RU"/>
              <a:pPr>
                <a:defRPr/>
              </a:pPr>
              <a:t>17.05.2019</a:t>
            </a:fld>
            <a:endParaRPr lang="ru-RU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AFE2C25-8589-4BAF-80F4-3C4C9E701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00D6B-4677-4BFD-9ECB-664478A2DE68}" type="datetimeFigureOut">
              <a:rPr lang="ru-RU"/>
              <a:pPr>
                <a:defRPr/>
              </a:pPr>
              <a:t>17.05.2019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58BDA-4F94-4D86-98F7-93CBD1A37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7722B-80C2-45B0-8F57-F071236D29FD}" type="datetimeFigureOut">
              <a:rPr lang="ru-RU"/>
              <a:pPr>
                <a:defRPr/>
              </a:pPr>
              <a:t>17.05.2019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61807-9674-46DC-A108-60B43609B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9DCFE-CC60-45ED-B3FC-4255A7EEF743}" type="datetimeFigureOut">
              <a:rPr lang="ru-RU"/>
              <a:pPr>
                <a:defRPr/>
              </a:pPr>
              <a:t>17.05.2019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2659A-B521-47E3-8562-EDE2C7295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9836D-3281-4DB8-A4BB-B921F4A24088}" type="datetimeFigureOut">
              <a:rPr lang="ru-RU"/>
              <a:pPr>
                <a:defRPr/>
              </a:pPr>
              <a:t>17.05.2019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072C2-416C-4434-B966-AA3D80BAB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D255B-36DF-4272-B654-75ADAA176AF6}" type="datetimeFigureOut">
              <a:rPr lang="ru-RU"/>
              <a:pPr>
                <a:defRPr/>
              </a:pPr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69DB5-4428-4929-AB5F-44B5AEC14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0777C-F0DD-4CA6-9C10-DC5E0955A4F8}" type="datetimeFigureOut">
              <a:rPr lang="ru-RU"/>
              <a:pPr>
                <a:defRPr/>
              </a:pPr>
              <a:t>17.05.2019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5B169-639D-4582-A2DA-0D7138E78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A4743-6080-4635-A19E-5EE1ECFFB0EE}" type="datetimeFigureOut">
              <a:rPr lang="ru-RU"/>
              <a:pPr>
                <a:defRPr/>
              </a:pPr>
              <a:t>17.05.2019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E2FDD-6F64-40D6-9CD9-76872A905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774EE-1F9B-4B8C-9453-454EFBE4CF1A}" type="datetimeFigureOut">
              <a:rPr lang="ru-RU"/>
              <a:pPr>
                <a:defRPr/>
              </a:pPr>
              <a:t>17.05.2019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0F9AB-9A25-4DDF-8709-B8ECE1DCE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F7E00-101D-46B3-9691-233313C3E472}" type="datetimeFigureOut">
              <a:rPr lang="ru-RU"/>
              <a:pPr>
                <a:defRPr/>
              </a:pPr>
              <a:t>17.05.2019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FB121-2AAC-42B6-B8E5-647EDACEB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ECBBE-B99F-47B6-AE19-06CA96659DF7}" type="datetimeFigureOut">
              <a:rPr lang="ru-RU"/>
              <a:pPr>
                <a:defRPr/>
              </a:pPr>
              <a:t>17.05.2019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90920-A6AA-432B-84D4-F59A84A81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C2503-E7CD-4C5F-9973-1201F76E6E04}" type="datetimeFigureOut">
              <a:rPr lang="ru-RU"/>
              <a:pPr>
                <a:defRPr/>
              </a:pPr>
              <a:t>17.05.2019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B2E99-F10E-4BA4-8839-26012D36C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2EBD2F0-6949-4F5C-9082-34434E2334E0}" type="datetimeFigureOut">
              <a:rPr lang="ru-RU"/>
              <a:pPr>
                <a:defRPr/>
              </a:pPr>
              <a:t>17.05.2019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9576DF8-3CE1-4153-834D-F257CA4C8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65" r:id="rId2"/>
    <p:sldLayoutId id="2147484074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5" r:id="rId9"/>
    <p:sldLayoutId id="2147484071" r:id="rId10"/>
    <p:sldLayoutId id="21474840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19" y="195264"/>
            <a:ext cx="9137633" cy="6154738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>
                  <a:alpha val="89600"/>
                </a:srgbClr>
              </a:gs>
              <a:gs pos="70000">
                <a:srgbClr val="C4D6EB">
                  <a:alpha val="81800"/>
                </a:srgbClr>
              </a:gs>
              <a:gs pos="100000">
                <a:srgbClr val="FFEBFA">
                  <a:alpha val="74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600" b="1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0" y="6524625"/>
            <a:ext cx="9144000" cy="304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1400" b="1">
              <a:solidFill>
                <a:srgbClr val="0099E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0" y="6165850"/>
            <a:ext cx="9144000" cy="714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charset="0"/>
            </a:endParaRPr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 flipV="1">
            <a:off x="0" y="6288088"/>
            <a:ext cx="9144000" cy="936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charset="0"/>
            </a:endParaRPr>
          </a:p>
        </p:txBody>
      </p:sp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0" y="6381750"/>
            <a:ext cx="9144000" cy="714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charset="0"/>
            </a:endParaRPr>
          </a:p>
        </p:txBody>
      </p:sp>
      <p:sp>
        <p:nvSpPr>
          <p:cNvPr id="5129" name="Rectangle 34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5130" name="Rectangle 35"/>
          <p:cNvSpPr>
            <a:spLocks noChangeArrowheads="1"/>
          </p:cNvSpPr>
          <p:nvPr/>
        </p:nvSpPr>
        <p:spPr bwMode="auto">
          <a:xfrm>
            <a:off x="0" y="23383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58391" name="Rectangle 37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214313"/>
            <a:ext cx="8229600" cy="54737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Бюджет </a:t>
            </a:r>
            <a:b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для граждан</a:t>
            </a: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  решению Собрания депутатов </a:t>
            </a:r>
            <a:r>
              <a:rPr lang="ru-RU" sz="2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Шевелевского</a:t>
            </a:r>
            <a:r>
              <a:rPr lang="ru-RU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сельсовета </a:t>
            </a:r>
            <a:r>
              <a:rPr lang="ru-RU" sz="2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Обоянского</a:t>
            </a:r>
            <a:r>
              <a:rPr lang="ru-RU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района Курской области от 6 мая 2019 №30/76  «О бюджете  </a:t>
            </a:r>
            <a:r>
              <a:rPr lang="ru-RU" sz="2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Шевелевского</a:t>
            </a:r>
            <a:r>
              <a:rPr lang="ru-RU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сельсовета </a:t>
            </a:r>
            <a:r>
              <a:rPr lang="ru-RU" sz="2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Обоянского</a:t>
            </a:r>
            <a:r>
              <a:rPr lang="ru-RU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района Курской области </a:t>
            </a:r>
            <a:br>
              <a:rPr lang="ru-RU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ru-RU" sz="2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132" name="Rectangle 17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12682" y="0"/>
            <a:ext cx="9131319" cy="6154738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>
                  <a:alpha val="89600"/>
                </a:srgbClr>
              </a:gs>
              <a:gs pos="70000">
                <a:srgbClr val="C4D6EB">
                  <a:alpha val="81800"/>
                </a:srgbClr>
              </a:gs>
              <a:gs pos="100000">
                <a:srgbClr val="FFEBFA">
                  <a:alpha val="74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600" b="1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0" y="6524625"/>
            <a:ext cx="9144000" cy="304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1400" b="1">
              <a:solidFill>
                <a:srgbClr val="0099E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0" y="6165850"/>
            <a:ext cx="9144000" cy="714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charset="0"/>
            </a:endParaRPr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 flipV="1">
            <a:off x="0" y="6288088"/>
            <a:ext cx="9144000" cy="936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charset="0"/>
            </a:endParaRPr>
          </a:p>
        </p:txBody>
      </p:sp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0" y="6381750"/>
            <a:ext cx="9144000" cy="714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charset="0"/>
            </a:endParaRPr>
          </a:p>
        </p:txBody>
      </p:sp>
      <p:sp>
        <p:nvSpPr>
          <p:cNvPr id="14345" name="Rectangle 35"/>
          <p:cNvSpPr>
            <a:spLocks noChangeArrowheads="1"/>
          </p:cNvSpPr>
          <p:nvPr/>
        </p:nvSpPr>
        <p:spPr bwMode="auto">
          <a:xfrm>
            <a:off x="0" y="23383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95244" name="Rectangle 3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8229600" cy="2603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2322513" y="2968625"/>
            <a:ext cx="44989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/>
              <a:t>Подготовлено </a:t>
            </a:r>
            <a:endParaRPr lang="ru-RU"/>
          </a:p>
          <a:p>
            <a:pPr algn="ctr"/>
            <a:r>
              <a:rPr lang="ru-RU" b="1"/>
              <a:t>Администрацией Шевелевский сельсовета</a:t>
            </a:r>
            <a:endParaRPr lang="ru-RU"/>
          </a:p>
          <a:p>
            <a:pPr algn="ctr"/>
            <a:r>
              <a:rPr lang="ru-RU" b="1"/>
              <a:t>Обоянского района Курской области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19" y="6351"/>
            <a:ext cx="9137633" cy="6154738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>
                  <a:alpha val="89600"/>
                </a:srgbClr>
              </a:gs>
              <a:gs pos="70000">
                <a:srgbClr val="C4D6EB">
                  <a:alpha val="81800"/>
                </a:srgbClr>
              </a:gs>
              <a:gs pos="100000">
                <a:srgbClr val="FFEBFA">
                  <a:alpha val="74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600" b="1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0" y="6524625"/>
            <a:ext cx="9144000" cy="304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1400" b="1">
              <a:solidFill>
                <a:srgbClr val="0099E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0" y="6165850"/>
            <a:ext cx="9144000" cy="714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charset="0"/>
            </a:endParaRPr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 flipV="1">
            <a:off x="0" y="6288088"/>
            <a:ext cx="9144000" cy="936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charset="0"/>
            </a:endParaRPr>
          </a:p>
        </p:txBody>
      </p:sp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0" y="6381750"/>
            <a:ext cx="9144000" cy="714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charset="0"/>
            </a:endParaRPr>
          </a:p>
        </p:txBody>
      </p:sp>
      <p:sp>
        <p:nvSpPr>
          <p:cNvPr id="6153" name="Rectangle 34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154" name="Rectangle 35"/>
          <p:cNvSpPr>
            <a:spLocks noChangeArrowheads="1"/>
          </p:cNvSpPr>
          <p:nvPr/>
        </p:nvSpPr>
        <p:spPr bwMode="auto">
          <a:xfrm>
            <a:off x="0" y="23383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58391" name="Rectangle 37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88913"/>
            <a:ext cx="8229600" cy="9064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бюджет для граждан?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84" name="TextBox 1"/>
          <p:cNvSpPr txBox="1">
            <a:spLocks noChangeArrowheads="1"/>
          </p:cNvSpPr>
          <p:nvPr/>
        </p:nvSpPr>
        <p:spPr bwMode="auto">
          <a:xfrm>
            <a:off x="468313" y="1268413"/>
            <a:ext cx="8064500" cy="39703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7030A0"/>
                </a:solidFill>
              </a:rPr>
              <a:t>Бюджет для граждан – это упрощенная версия бюджетного документа, которая использует неформальный язык и доступные документы,  чтобы облегчить для граждан понимание бюджета. Он содержит информационно-аналитический материал, доступный для широкого круга подготовленных пользователей. </a:t>
            </a:r>
            <a:endParaRPr lang="ru-RU" dirty="0">
              <a:solidFill>
                <a:srgbClr val="7030A0"/>
              </a:solidFill>
              <a:latin typeface="Arial" charset="0"/>
            </a:endParaRPr>
          </a:p>
          <a:p>
            <a:pPr>
              <a:defRPr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Бюджет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Шевелевского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сельсовета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  2018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год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утверждён в соответствии с действующим законодательством.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Исполнение  бюджета за 2018 год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рассматривается и обсуждается на публичных слушаниях среди населения. Подлежит размещению на официальном сайте Администрации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Шевелевского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сельсовета. </a:t>
            </a:r>
            <a:b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6369" y="6351"/>
            <a:ext cx="9137633" cy="6154738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>
                  <a:alpha val="89600"/>
                </a:srgbClr>
              </a:gs>
              <a:gs pos="70000">
                <a:srgbClr val="C4D6EB">
                  <a:alpha val="81800"/>
                </a:srgbClr>
              </a:gs>
              <a:gs pos="100000">
                <a:srgbClr val="FFEBFA">
                  <a:alpha val="74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600" b="1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0" y="6550025"/>
            <a:ext cx="9144000" cy="304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1400" b="1">
              <a:solidFill>
                <a:srgbClr val="0099E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0" y="6165850"/>
            <a:ext cx="9144000" cy="714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charset="0"/>
            </a:endParaRPr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 flipV="1">
            <a:off x="0" y="6288088"/>
            <a:ext cx="9144000" cy="936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charset="0"/>
            </a:endParaRPr>
          </a:p>
        </p:txBody>
      </p:sp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0" y="6381750"/>
            <a:ext cx="9144000" cy="714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charset="0"/>
            </a:endParaRPr>
          </a:p>
        </p:txBody>
      </p:sp>
      <p:sp>
        <p:nvSpPr>
          <p:cNvPr id="7177" name="Rectangle 34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7178" name="Rectangle 35"/>
          <p:cNvSpPr>
            <a:spLocks noChangeArrowheads="1"/>
          </p:cNvSpPr>
          <p:nvPr/>
        </p:nvSpPr>
        <p:spPr bwMode="auto">
          <a:xfrm>
            <a:off x="0" y="23383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58391" name="Rectangle 37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404813"/>
            <a:ext cx="7372350" cy="54737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такое бюджет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Бюджет –это форма образования и расходования денежных средств, предназначенных для решения задач и функций государства и местного самоуправления.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ru-RU" sz="1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714375"/>
            <a:ext cx="15811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1" y="0"/>
            <a:ext cx="9137633" cy="6154738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>
                  <a:alpha val="89600"/>
                </a:srgbClr>
              </a:gs>
              <a:gs pos="70000">
                <a:srgbClr val="C4D6EB">
                  <a:alpha val="81800"/>
                </a:srgbClr>
              </a:gs>
              <a:gs pos="100000">
                <a:srgbClr val="FFEBFA">
                  <a:alpha val="74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600" b="1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0" y="6524625"/>
            <a:ext cx="9144000" cy="304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1400" b="1">
              <a:solidFill>
                <a:srgbClr val="0099E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0" y="6165850"/>
            <a:ext cx="9144000" cy="714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charset="0"/>
            </a:endParaRPr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 flipV="1">
            <a:off x="0" y="6288088"/>
            <a:ext cx="9144000" cy="936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charset="0"/>
            </a:endParaRPr>
          </a:p>
        </p:txBody>
      </p:sp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0" y="6381750"/>
            <a:ext cx="9144000" cy="714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charset="0"/>
            </a:endParaRPr>
          </a:p>
        </p:txBody>
      </p:sp>
      <p:sp>
        <p:nvSpPr>
          <p:cNvPr id="8201" name="Rectangle 34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8202" name="Rectangle 35"/>
          <p:cNvSpPr>
            <a:spLocks noChangeArrowheads="1"/>
          </p:cNvSpPr>
          <p:nvPr/>
        </p:nvSpPr>
        <p:spPr bwMode="auto">
          <a:xfrm>
            <a:off x="0" y="23383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58391" name="Rectangle 3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315913"/>
            <a:ext cx="8229600" cy="56181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Основные характеристики бюджета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Доходы бюджета- поступающие в бюджет денежные средства.</a:t>
            </a:r>
            <a:b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Расходы бюджета- выплачиваемые из бюджета денежные средства </a:t>
            </a:r>
            <a:b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ДОХОДЫ-РАСХОДЫ=ДЕФИЦИТ (ПРОФИЦИТ)</a:t>
            </a:r>
            <a:b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Дефицит- </a:t>
            </a: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превышение расходов над доходами (изыскиваются источники покрытия дефицита бюджета –использование остатков, сложившихся на начало финансового года, привлечение банковских и бюджетных кредитов).</a:t>
            </a:r>
            <a:b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Профицит</a:t>
            </a: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превышение доходов над расходами  (принимается решение об использовании доходов – накапливать резервы, остатки, погашать долг)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8204" name="Picture 10" descr="j0186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13" y="2000250"/>
            <a:ext cx="1952625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6369" y="0"/>
            <a:ext cx="9137633" cy="6154738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>
                  <a:alpha val="89600"/>
                </a:srgbClr>
              </a:gs>
              <a:gs pos="70000">
                <a:srgbClr val="C4D6EB">
                  <a:alpha val="81800"/>
                </a:srgbClr>
              </a:gs>
              <a:gs pos="100000">
                <a:srgbClr val="FFEBFA">
                  <a:alpha val="74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600" b="1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0" y="6524625"/>
            <a:ext cx="9144000" cy="304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1400" b="1">
              <a:solidFill>
                <a:srgbClr val="0099E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0" y="6165850"/>
            <a:ext cx="9144000" cy="714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charset="0"/>
            </a:endParaRPr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 flipV="1">
            <a:off x="0" y="6288088"/>
            <a:ext cx="9144000" cy="936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charset="0"/>
            </a:endParaRPr>
          </a:p>
        </p:txBody>
      </p:sp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0" y="6572250"/>
            <a:ext cx="9144000" cy="714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charset="0"/>
            </a:endParaRPr>
          </a:p>
        </p:txBody>
      </p:sp>
      <p:sp>
        <p:nvSpPr>
          <p:cNvPr id="9225" name="Rectangle 34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9226" name="Rectangle 35"/>
          <p:cNvSpPr>
            <a:spLocks noChangeArrowheads="1"/>
          </p:cNvSpPr>
          <p:nvPr/>
        </p:nvSpPr>
        <p:spPr bwMode="auto">
          <a:xfrm>
            <a:off x="0" y="23383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58391" name="Rectangle 3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229600" cy="10795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Основные характеристики бюджета </a:t>
            </a:r>
            <a:r>
              <a:rPr lang="ru-RU" sz="2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Шевелевского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сельсовет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за 2018 год  </a:t>
            </a:r>
            <a:endPara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10271" name="Group 31"/>
          <p:cNvGraphicFramePr>
            <a:graphicFrameLocks noGrp="1"/>
          </p:cNvGraphicFramePr>
          <p:nvPr/>
        </p:nvGraphicFramePr>
        <p:xfrm>
          <a:off x="395288" y="1341438"/>
          <a:ext cx="8280400" cy="4321177"/>
        </p:xfrm>
        <a:graphic>
          <a:graphicData uri="http://schemas.openxmlformats.org/drawingml/2006/table">
            <a:tbl>
              <a:tblPr/>
              <a:tblGrid>
                <a:gridCol w="4141787"/>
                <a:gridCol w="4138613"/>
              </a:tblGrid>
              <a:tr h="1192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                    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2018год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42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Доходы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2230,6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42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Расходы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3204,9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42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Дефицит(-)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Профицит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-974,3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9245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2571750"/>
            <a:ext cx="3097213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6369" y="6351"/>
            <a:ext cx="9137633" cy="6154738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>
                  <a:alpha val="89600"/>
                </a:srgbClr>
              </a:gs>
              <a:gs pos="70000">
                <a:srgbClr val="C4D6EB">
                  <a:alpha val="81800"/>
                </a:srgbClr>
              </a:gs>
              <a:gs pos="100000">
                <a:srgbClr val="FFEBFA">
                  <a:alpha val="74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600" b="1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0" y="6524625"/>
            <a:ext cx="9144000" cy="304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1400" b="1">
              <a:solidFill>
                <a:srgbClr val="0099E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0" y="6165850"/>
            <a:ext cx="9144000" cy="714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charset="0"/>
            </a:endParaRPr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 flipV="1">
            <a:off x="0" y="6288088"/>
            <a:ext cx="9144000" cy="936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charset="0"/>
            </a:endParaRPr>
          </a:p>
        </p:txBody>
      </p:sp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0" y="6381750"/>
            <a:ext cx="9144000" cy="714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charset="0"/>
            </a:endParaRPr>
          </a:p>
        </p:txBody>
      </p:sp>
      <p:sp>
        <p:nvSpPr>
          <p:cNvPr id="10249" name="Rectangle 34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0250" name="Rectangle 35"/>
          <p:cNvSpPr>
            <a:spLocks noChangeArrowheads="1"/>
          </p:cNvSpPr>
          <p:nvPr/>
        </p:nvSpPr>
        <p:spPr bwMode="auto">
          <a:xfrm>
            <a:off x="0" y="23383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58391" name="Rectangle 37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15888"/>
            <a:ext cx="8229600" cy="7207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Доходы бюджета 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Шевелевского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сельсовета 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Обоянского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района Курской области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3087688" y="836613"/>
            <a:ext cx="2879725" cy="23050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u="sng" dirty="0"/>
              <a:t>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u="sng" dirty="0"/>
              <a:t>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/>
          </a:p>
        </p:txBody>
      </p:sp>
      <p:sp>
        <p:nvSpPr>
          <p:cNvPr id="14" name="Овал 13"/>
          <p:cNvSpPr/>
          <p:nvPr/>
        </p:nvSpPr>
        <p:spPr>
          <a:xfrm>
            <a:off x="279400" y="1173163"/>
            <a:ext cx="2808288" cy="2638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u="sng" dirty="0">
                <a:solidFill>
                  <a:srgbClr val="FFFFFF"/>
                </a:solidFill>
              </a:rPr>
              <a:t>НАЛОГОВЫЕ ДОХОДЫ</a:t>
            </a:r>
          </a:p>
          <a:p>
            <a:pPr algn="ctr">
              <a:defRPr/>
            </a:pPr>
            <a:r>
              <a:rPr lang="ru-RU" sz="1000" dirty="0">
                <a:solidFill>
                  <a:srgbClr val="FFFFFF"/>
                </a:solidFill>
              </a:rPr>
              <a:t>поступления от уплаты налогов, установленных Налоговым кодексом</a:t>
            </a:r>
          </a:p>
          <a:p>
            <a:pPr algn="ctr">
              <a:defRPr/>
            </a:pPr>
            <a:r>
              <a:rPr lang="ru-RU" sz="1000" dirty="0">
                <a:solidFill>
                  <a:srgbClr val="FFFFFF"/>
                </a:solidFill>
              </a:rPr>
              <a:t> Российской Федерации, </a:t>
            </a:r>
          </a:p>
          <a:p>
            <a:pPr algn="ctr">
              <a:defRPr/>
            </a:pPr>
            <a:r>
              <a:rPr lang="ru-RU" sz="1000" dirty="0">
                <a:solidFill>
                  <a:srgbClr val="FFFFFF"/>
                </a:solidFill>
              </a:rPr>
              <a:t>например:</a:t>
            </a:r>
          </a:p>
          <a:p>
            <a:pPr algn="ctr">
              <a:buFontTx/>
              <a:buChar char="-"/>
              <a:defRPr/>
            </a:pPr>
            <a:r>
              <a:rPr lang="ru-RU" sz="1000" dirty="0">
                <a:solidFill>
                  <a:srgbClr val="FFFFFF"/>
                </a:solidFill>
              </a:rPr>
              <a:t>налог на доходы физических лиц;   </a:t>
            </a:r>
          </a:p>
          <a:p>
            <a:pPr algn="ctr">
              <a:buFontTx/>
              <a:buChar char="-"/>
              <a:defRPr/>
            </a:pPr>
            <a:r>
              <a:rPr lang="ru-RU" sz="1000" dirty="0">
                <a:solidFill>
                  <a:srgbClr val="FFFFFF"/>
                </a:solidFill>
              </a:rPr>
              <a:t>земельный налог</a:t>
            </a:r>
          </a:p>
          <a:p>
            <a:pPr algn="ctr">
              <a:buFontTx/>
              <a:buChar char="-"/>
              <a:defRPr/>
            </a:pPr>
            <a:r>
              <a:rPr lang="ru-RU" sz="1000" dirty="0">
                <a:solidFill>
                  <a:srgbClr val="FFFFFF"/>
                </a:solidFill>
              </a:rPr>
              <a:t>Налог на имущество</a:t>
            </a:r>
          </a:p>
          <a:p>
            <a:pPr algn="ctr">
              <a:buFontTx/>
              <a:buChar char="-"/>
              <a:defRPr/>
            </a:pPr>
            <a:r>
              <a:rPr lang="ru-RU" sz="1000" dirty="0">
                <a:solidFill>
                  <a:srgbClr val="FFFFFF"/>
                </a:solidFill>
              </a:rPr>
              <a:t>Физических лиц</a:t>
            </a:r>
          </a:p>
        </p:txBody>
      </p:sp>
      <p:cxnSp>
        <p:nvCxnSpPr>
          <p:cNvPr id="6" name="Прямая со стрелкой 5"/>
          <p:cNvCxnSpPr>
            <a:stCxn id="14" idx="6"/>
            <a:endCxn id="3" idx="1"/>
          </p:cNvCxnSpPr>
          <p:nvPr/>
        </p:nvCxnSpPr>
        <p:spPr>
          <a:xfrm flipV="1">
            <a:off x="3087688" y="1989138"/>
            <a:ext cx="720725" cy="503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7" idx="2"/>
            <a:endCxn id="3" idx="5"/>
          </p:cNvCxnSpPr>
          <p:nvPr/>
        </p:nvCxnSpPr>
        <p:spPr>
          <a:xfrm flipH="1" flipV="1">
            <a:off x="5248275" y="1989138"/>
            <a:ext cx="760413" cy="404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3" idx="3"/>
          </p:cNvCxnSpPr>
          <p:nvPr/>
        </p:nvCxnSpPr>
        <p:spPr>
          <a:xfrm flipH="1" flipV="1">
            <a:off x="4527550" y="3141663"/>
            <a:ext cx="6350" cy="3222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257" name="TextBox 15"/>
          <p:cNvSpPr txBox="1">
            <a:spLocks noChangeArrowheads="1"/>
          </p:cNvSpPr>
          <p:nvPr/>
        </p:nvSpPr>
        <p:spPr bwMode="auto">
          <a:xfrm>
            <a:off x="5003800" y="32797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27" name="Овал 26"/>
          <p:cNvSpPr/>
          <p:nvPr/>
        </p:nvSpPr>
        <p:spPr>
          <a:xfrm>
            <a:off x="6008688" y="1074738"/>
            <a:ext cx="2808287" cy="2638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u="sng" dirty="0"/>
              <a:t>БЕЗВОЗМЕЗДНЫЕ ПОСТУПЛЕНИЯ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поступления в бюджет от других бюджетов в виде дотаций, субсидий, субвенций и иных  межбюджетных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трансфертов</a:t>
            </a:r>
          </a:p>
        </p:txBody>
      </p:sp>
      <p:sp>
        <p:nvSpPr>
          <p:cNvPr id="32" name="Овал 31"/>
          <p:cNvSpPr/>
          <p:nvPr/>
        </p:nvSpPr>
        <p:spPr>
          <a:xfrm>
            <a:off x="3128963" y="3463925"/>
            <a:ext cx="2808287" cy="2638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u="sng" dirty="0">
                <a:solidFill>
                  <a:srgbClr val="FFFFFF"/>
                </a:solidFill>
              </a:rPr>
              <a:t>НЕНАЛОГОВЫЕ ДОХОДЫ</a:t>
            </a:r>
          </a:p>
          <a:p>
            <a:pPr algn="ctr">
              <a:defRPr/>
            </a:pPr>
            <a:endParaRPr lang="ru-RU" sz="1000" dirty="0">
              <a:solidFill>
                <a:srgbClr val="FFFFFF"/>
              </a:solidFill>
            </a:endParaRPr>
          </a:p>
          <a:p>
            <a:pPr algn="ctr">
              <a:buFontTx/>
              <a:buChar char="-"/>
              <a:defRPr/>
            </a:pPr>
            <a:r>
              <a:rPr lang="ru-RU" sz="1000" dirty="0">
                <a:solidFill>
                  <a:srgbClr val="FFFFFF"/>
                </a:solidFill>
              </a:rPr>
              <a:t>доходы от использования </a:t>
            </a:r>
            <a:r>
              <a:rPr lang="ru-RU" sz="1000" dirty="0">
                <a:solidFill>
                  <a:srgbClr val="FFFFFF"/>
                </a:solidFill>
                <a:latin typeface="Arial" charset="0"/>
              </a:rPr>
              <a:t>муниципального </a:t>
            </a:r>
            <a:r>
              <a:rPr lang="ru-RU" sz="1000" dirty="0">
                <a:solidFill>
                  <a:srgbClr val="FFFFFF"/>
                </a:solidFill>
              </a:rPr>
              <a:t> имущества;</a:t>
            </a:r>
          </a:p>
          <a:p>
            <a:pPr algn="ctr">
              <a:defRPr/>
            </a:pPr>
            <a:r>
              <a:rPr lang="ru-RU" sz="1000" dirty="0">
                <a:solidFill>
                  <a:srgbClr val="FFFFFF"/>
                </a:solidFill>
              </a:rPr>
              <a:t>- другие.</a:t>
            </a:r>
          </a:p>
        </p:txBody>
      </p:sp>
      <p:pic>
        <p:nvPicPr>
          <p:cNvPr id="10260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3857625"/>
            <a:ext cx="1681162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4429125"/>
            <a:ext cx="11176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6369" y="-2134"/>
            <a:ext cx="9137633" cy="6154738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>
                  <a:alpha val="89600"/>
                </a:srgbClr>
              </a:gs>
              <a:gs pos="70000">
                <a:srgbClr val="C4D6EB">
                  <a:alpha val="81800"/>
                </a:srgbClr>
              </a:gs>
              <a:gs pos="100000">
                <a:srgbClr val="FFEBFA">
                  <a:alpha val="74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0" y="6524625"/>
            <a:ext cx="9144000" cy="304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1400" b="1">
              <a:solidFill>
                <a:srgbClr val="0099E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0" y="6165850"/>
            <a:ext cx="9144000" cy="714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charset="0"/>
            </a:endParaRPr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 flipV="1">
            <a:off x="0" y="6288088"/>
            <a:ext cx="9144000" cy="936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charset="0"/>
            </a:endParaRPr>
          </a:p>
        </p:txBody>
      </p:sp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0" y="6381750"/>
            <a:ext cx="9144000" cy="714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charset="0"/>
            </a:endParaRPr>
          </a:p>
        </p:txBody>
      </p:sp>
      <p:sp>
        <p:nvSpPr>
          <p:cNvPr id="11273" name="Rectangle 34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1274" name="Rectangle 35"/>
          <p:cNvSpPr>
            <a:spLocks noChangeArrowheads="1"/>
          </p:cNvSpPr>
          <p:nvPr/>
        </p:nvSpPr>
        <p:spPr bwMode="auto">
          <a:xfrm>
            <a:off x="0" y="23383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58391" name="Rectangle 3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638"/>
            <a:ext cx="8229600" cy="6000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Структура расходов бюджета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Шевелевского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сельсовета </a:t>
            </a:r>
            <a:r>
              <a:rPr lang="ru-RU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Обоянского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района Курской области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по разделам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бюджетной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классификации</a:t>
            </a:r>
          </a:p>
        </p:txBody>
      </p:sp>
      <p:graphicFrame>
        <p:nvGraphicFramePr>
          <p:cNvPr id="13375" name="Group 63"/>
          <p:cNvGraphicFramePr>
            <a:graphicFrameLocks noGrp="1"/>
          </p:cNvGraphicFramePr>
          <p:nvPr/>
        </p:nvGraphicFramePr>
        <p:xfrm>
          <a:off x="755650" y="836613"/>
          <a:ext cx="7848600" cy="2559053"/>
        </p:xfrm>
        <a:graphic>
          <a:graphicData uri="http://schemas.openxmlformats.org/drawingml/2006/table">
            <a:tbl>
              <a:tblPr/>
              <a:tblGrid>
                <a:gridCol w="1785938"/>
                <a:gridCol w="4160837"/>
                <a:gridCol w="1901825"/>
              </a:tblGrid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раздел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Наименование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2018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(тыс.рублей)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ВСЕГО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3204,9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0100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бщегосударственные  вопросы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1048,4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0200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ациональная оборона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78,7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000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Социальная политика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217,5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Жилищно-коммунальное хозяйство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0800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ультура, кинематография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783,5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11310" name="Picture 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435768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1" name="Picture 59" descr="C:\Documents and Settings\XxX\Рабочий стол\андрей(2)\БЮДЖЕТ ДЛЯ ГРАЖДАН муниципального образования «Кармановский сельсовет» Железногорского района Курской области на 2015 год и на плановый период 2016 и 2017 годов_files\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429125"/>
            <a:ext cx="19208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2" name="Picture 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435768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3" name="Picture 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435768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6342" y="6351"/>
            <a:ext cx="9131319" cy="6154738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>
                  <a:alpha val="89600"/>
                </a:srgbClr>
              </a:gs>
              <a:gs pos="70000">
                <a:srgbClr val="C4D6EB">
                  <a:alpha val="81800"/>
                </a:srgbClr>
              </a:gs>
              <a:gs pos="100000">
                <a:srgbClr val="FFEBFA">
                  <a:alpha val="74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600" b="1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0" y="6524625"/>
            <a:ext cx="9144000" cy="304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1400" b="1">
              <a:solidFill>
                <a:srgbClr val="0099E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0" y="6165850"/>
            <a:ext cx="9144000" cy="714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charset="0"/>
            </a:endParaRPr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 flipV="1">
            <a:off x="0" y="6288088"/>
            <a:ext cx="9144000" cy="936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charset="0"/>
            </a:endParaRPr>
          </a:p>
        </p:txBody>
      </p:sp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0" y="6381750"/>
            <a:ext cx="9144000" cy="714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charset="0"/>
            </a:endParaRPr>
          </a:p>
        </p:txBody>
      </p:sp>
      <p:sp>
        <p:nvSpPr>
          <p:cNvPr id="12297" name="Rectangle 35"/>
          <p:cNvSpPr>
            <a:spLocks noChangeArrowheads="1"/>
          </p:cNvSpPr>
          <p:nvPr/>
        </p:nvSpPr>
        <p:spPr bwMode="auto">
          <a:xfrm>
            <a:off x="0" y="23383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95244" name="Rectangle 37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88913"/>
            <a:ext cx="8229600" cy="2603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Муниципальные программы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5395" name="Group 35"/>
          <p:cNvGraphicFramePr>
            <a:graphicFrameLocks noGrp="1"/>
          </p:cNvGraphicFramePr>
          <p:nvPr/>
        </p:nvGraphicFramePr>
        <p:xfrm>
          <a:off x="323850" y="549275"/>
          <a:ext cx="8351838" cy="4470406"/>
        </p:xfrm>
        <a:graphic>
          <a:graphicData uri="http://schemas.openxmlformats.org/drawingml/2006/table">
            <a:tbl>
              <a:tblPr/>
              <a:tblGrid>
                <a:gridCol w="6681788"/>
                <a:gridCol w="167005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783" marB="4678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2018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(тыс.рублей)</a:t>
                      </a:r>
                    </a:p>
                  </a:txBody>
                  <a:tcPr marL="90000" marR="90000" marT="46783" marB="467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3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1. « Развитие культуры»</a:t>
                      </a:r>
                    </a:p>
                  </a:txBody>
                  <a:tcPr marL="90000" marR="90000" marT="46783" marB="4678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783,5</a:t>
                      </a:r>
                    </a:p>
                  </a:txBody>
                  <a:tcPr marL="90000" marR="90000" marT="46783" marB="467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9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2. Социальная поддержка граждан в  муниципальном образовании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Шевелевский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сельсовет»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Обоянского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района Курской области</a:t>
                      </a:r>
                    </a:p>
                  </a:txBody>
                  <a:tcPr marL="90000" marR="90000" marT="46783" marB="4678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217,5</a:t>
                      </a:r>
                    </a:p>
                  </a:txBody>
                  <a:tcPr marL="90000" marR="90000" marT="46783" marB="467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3. "Обеспечение доступным и комфортным жильем и коммунальными услугами граждан в муниципальном образовании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Шевелевский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сельсовет"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Обоянского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района Курской области"</a:t>
                      </a:r>
                    </a:p>
                  </a:txBody>
                  <a:tcPr marL="90000" marR="90000" marT="46783" marB="4678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6,7</a:t>
                      </a:r>
                    </a:p>
                  </a:txBody>
                  <a:tcPr marL="90000" marR="90000" marT="46783" marB="467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4. Повышение эффективности работы с молодежью, организация отдыха и оздоровления детей, молодежи, развитие физической культуры и спорта»</a:t>
                      </a:r>
                    </a:p>
                  </a:txBody>
                  <a:tcPr marL="90000" marR="90000" marT="46783" marB="4678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0,0</a:t>
                      </a:r>
                    </a:p>
                  </a:txBody>
                  <a:tcPr marL="90000" marR="90000" marT="46783" marB="467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5. Развитие муниципальной службы</a:t>
                      </a:r>
                    </a:p>
                  </a:txBody>
                  <a:tcPr marL="90000" marR="90000" marT="46783" marB="4678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0,0</a:t>
                      </a:r>
                    </a:p>
                  </a:txBody>
                  <a:tcPr marL="90000" marR="90000" marT="46783" marB="467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6342" y="6351"/>
            <a:ext cx="9131319" cy="6154738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>
                  <a:alpha val="89600"/>
                </a:srgbClr>
              </a:gs>
              <a:gs pos="70000">
                <a:srgbClr val="C4D6EB">
                  <a:alpha val="81800"/>
                </a:srgbClr>
              </a:gs>
              <a:gs pos="100000">
                <a:srgbClr val="FFEBFA">
                  <a:alpha val="74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600" b="1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0" y="6524625"/>
            <a:ext cx="9144000" cy="304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1400" b="1">
              <a:solidFill>
                <a:srgbClr val="0099E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0" y="6165850"/>
            <a:ext cx="9144000" cy="714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charset="0"/>
            </a:endParaRPr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 flipV="1">
            <a:off x="0" y="6288088"/>
            <a:ext cx="9144000" cy="936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charset="0"/>
            </a:endParaRPr>
          </a:p>
        </p:txBody>
      </p:sp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0" y="6381750"/>
            <a:ext cx="9144000" cy="714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charset="0"/>
            </a:endParaRPr>
          </a:p>
        </p:txBody>
      </p:sp>
      <p:sp>
        <p:nvSpPr>
          <p:cNvPr id="13321" name="Rectangle 35"/>
          <p:cNvSpPr>
            <a:spLocks noChangeArrowheads="1"/>
          </p:cNvSpPr>
          <p:nvPr/>
        </p:nvSpPr>
        <p:spPr bwMode="auto">
          <a:xfrm>
            <a:off x="0" y="23383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95244" name="Rectangle 3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8229600" cy="2603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Муниципальные программы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6421" name="Group 37"/>
          <p:cNvGraphicFramePr>
            <a:graphicFrameLocks noGrp="1"/>
          </p:cNvGraphicFramePr>
          <p:nvPr/>
        </p:nvGraphicFramePr>
        <p:xfrm>
          <a:off x="323850" y="549275"/>
          <a:ext cx="8351838" cy="2267016"/>
        </p:xfrm>
        <a:graphic>
          <a:graphicData uri="http://schemas.openxmlformats.org/drawingml/2006/table">
            <a:tbl>
              <a:tblPr/>
              <a:tblGrid>
                <a:gridCol w="6681788"/>
                <a:gridCol w="167005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783" marB="4678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2018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(тыс.рублей)</a:t>
                      </a:r>
                    </a:p>
                  </a:txBody>
                  <a:tcPr marL="90000" marR="90000" marT="46783" marB="467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6. "Защита населения и территории от чрезвычайных ситуаций, обеспечение пожарной безопасности и безопасности людей на водных объектах"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783" marB="4678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0,0      </a:t>
                      </a:r>
                    </a:p>
                  </a:txBody>
                  <a:tcPr marL="90000" marR="90000" marT="46783" marB="467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7. "Развитие малого и среднего предпринимательства"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783" marB="4678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0,0            </a:t>
                      </a:r>
                    </a:p>
                  </a:txBody>
                  <a:tcPr marL="90000" marR="90000" marT="46783" marB="467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F6FC6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F6FC6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F6FC6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3166</TotalTime>
  <Words>351</Words>
  <Application>Microsoft Office PowerPoint</Application>
  <PresentationFormat>Экран (4:3)</PresentationFormat>
  <Paragraphs>89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Arial</vt:lpstr>
      <vt:lpstr>Constantia</vt:lpstr>
      <vt:lpstr>Wingdings 2</vt:lpstr>
      <vt:lpstr>Times New Roman</vt:lpstr>
      <vt:lpstr>Поток</vt:lpstr>
      <vt:lpstr>    Бюджет  для граждан   к  решению Собрания депутатов Шевелевского сельсовета Обоянского района Курской области от 6 мая 2019 №30/76  «О бюджете  Шевелевского сельсовета Обоянского района Курской области  </vt:lpstr>
      <vt:lpstr>Что такое бюджет для граждан?</vt:lpstr>
      <vt:lpstr>Что такое бюджет  Бюджет –это форма образования и расходования денежных средств, предназначенных для решения задач и функций государства и местного самоуправления.  </vt:lpstr>
      <vt:lpstr>Основные характеристики бюджета  Доходы бюджета- поступающие в бюджет денежные средства.  Расходы бюджета- выплачиваемые из бюджета денежные средства   ДОХОДЫ-РАСХОДЫ=ДЕФИЦИТ (ПРОФИЦИТ)  Дефицит- превышение расходов над доходами (изыскиваются источники покрытия дефицита бюджета –использование остатков, сложившихся на начало финансового года, привлечение банковских и бюджетных кредитов).  Профицит- превышение доходов над расходами  (принимается решение об использовании доходов – накапливать резервы, остатки, погашать долг) </vt:lpstr>
      <vt:lpstr>Основные характеристики бюджета Шевелевского сельсовета за 2018 год  </vt:lpstr>
      <vt:lpstr>Доходы бюджета Шевелевского сельсовета Обоянского района Курской области</vt:lpstr>
      <vt:lpstr>Структура расходов бюджета Шевелевского сельсовета Обоянского района Курской области по разделам бюджетной классификации</vt:lpstr>
      <vt:lpstr>Муниципальные программы</vt:lpstr>
      <vt:lpstr>Муниципальные программы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adm30</dc:creator>
  <cp:lastModifiedBy>Shevelevo</cp:lastModifiedBy>
  <cp:revision>266</cp:revision>
  <dcterms:modified xsi:type="dcterms:W3CDTF">2019-05-17T11:59:17Z</dcterms:modified>
</cp:coreProperties>
</file>